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
  </p:notesMasterIdLst>
  <p:handoutMasterIdLst>
    <p:handoutMasterId r:id="rId18"/>
  </p:handoutMasterIdLst>
  <p:sldIdLst>
    <p:sldId id="277" r:id="rId2"/>
    <p:sldId id="268" r:id="rId3"/>
    <p:sldId id="269" r:id="rId4"/>
    <p:sldId id="270" r:id="rId5"/>
    <p:sldId id="278" r:id="rId6"/>
    <p:sldId id="280" r:id="rId7"/>
    <p:sldId id="279" r:id="rId8"/>
    <p:sldId id="281" r:id="rId9"/>
    <p:sldId id="282" r:id="rId10"/>
    <p:sldId id="283" r:id="rId11"/>
    <p:sldId id="284" r:id="rId12"/>
    <p:sldId id="285" r:id="rId13"/>
    <p:sldId id="286" r:id="rId14"/>
    <p:sldId id="287" r:id="rId15"/>
    <p:sldId id="27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8"/>
            <p14:sldId id="280"/>
            <p14:sldId id="279"/>
            <p14:sldId id="281"/>
            <p14:sldId id="282"/>
            <p14:sldId id="283"/>
            <p14:sldId id="284"/>
            <p14:sldId id="285"/>
            <p14:sldId id="286"/>
          </p14:sldIdLst>
        </p14:section>
        <p14:section name="Untitled Section" id="{35542D88-5274-4946-AED5-A136C690C6D3}">
          <p14:sldIdLst>
            <p14:sldId id="287"/>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96400" autoAdjust="0"/>
  </p:normalViewPr>
  <p:slideViewPr>
    <p:cSldViewPr snapToGrid="0">
      <p:cViewPr varScale="1">
        <p:scale>
          <a:sx n="107" d="100"/>
          <a:sy n="107" d="100"/>
        </p:scale>
        <p:origin x="1608"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2021-12-03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2021-12-03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3, 2021</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3,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3,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3,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3, 2021</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3, 2021</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3,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3, 2021</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3, 2021</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3, 2021</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3, 2021</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3,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3, 2021</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70" y="117924"/>
            <a:ext cx="3220541" cy="1432179"/>
          </a:xfrm>
        </p:spPr>
        <p:txBody>
          <a:bodyPr/>
          <a:lstStyle/>
          <a:p>
            <a:pPr>
              <a:lnSpc>
                <a:spcPct val="100000"/>
              </a:lnSpc>
            </a:pPr>
            <a:r>
              <a:rPr lang="en-CA" sz="2400" b="0" dirty="0">
                <a:solidFill>
                  <a:srgbClr val="FFFFFF"/>
                </a:solidFill>
                <a:effectLst/>
                <a:latin typeface="Arial Narrow" panose="020B0606020202030204" pitchFamily="34" charset="0"/>
                <a:ea typeface="Calibri" panose="020F0502020204030204" pitchFamily="34" charset="0"/>
                <a:cs typeface="Microsoft Himalaya" panose="01010100010101010101" pitchFamily="2" charset="0"/>
              </a:rPr>
              <a:t>CIND820 </a:t>
            </a:r>
            <a:r>
              <a:rPr lang="en-CA" sz="2400" b="0" dirty="0">
                <a:solidFill>
                  <a:srgbClr val="FFFFFF"/>
                </a:solidFill>
                <a:latin typeface="Arial Narrow" panose="020B0606020202030204" pitchFamily="34" charset="0"/>
                <a:ea typeface="Calibri" panose="020F0502020204030204" pitchFamily="34" charset="0"/>
                <a:cs typeface="Microsoft Himalaya" panose="01010100010101010101" pitchFamily="2" charset="0"/>
              </a:rPr>
              <a:t>Big Data Analytics Capstone Presentation</a:t>
            </a:r>
            <a:br>
              <a:rPr lang="en-CA" sz="1800" dirty="0">
                <a:effectLst/>
                <a:latin typeface="Calibri" panose="020F0502020204030204" pitchFamily="34" charset="0"/>
                <a:ea typeface="Calibri" panose="020F0502020204030204" pitchFamily="34" charset="0"/>
                <a:cs typeface="Microsoft Himalaya" panose="01010100010101010101" pitchFamily="2" charset="0"/>
              </a:rPr>
            </a:br>
            <a:endParaRPr lang="en-US" dirty="0"/>
          </a:p>
        </p:txBody>
      </p:sp>
      <p:sp>
        <p:nvSpPr>
          <p:cNvPr id="3" name="Subtitle 2"/>
          <p:cNvSpPr>
            <a:spLocks noGrp="1"/>
          </p:cNvSpPr>
          <p:nvPr>
            <p:ph type="subTitle" idx="1"/>
          </p:nvPr>
        </p:nvSpPr>
        <p:spPr>
          <a:xfrm>
            <a:off x="165770" y="2892832"/>
            <a:ext cx="4007224" cy="1072335"/>
          </a:xfrm>
        </p:spPr>
        <p:txBody>
          <a:bodyPr/>
          <a:lstStyle/>
          <a:p>
            <a:pPr>
              <a:lnSpc>
                <a:spcPct val="150000"/>
              </a:lnSpc>
            </a:pPr>
            <a:r>
              <a:rPr lang="en-CA" sz="2000" b="1" dirty="0">
                <a:effectLst/>
                <a:latin typeface="Arial Narrow" panose="020B0606020202030204" pitchFamily="34" charset="0"/>
                <a:ea typeface="Calibri" panose="020F0502020204030204" pitchFamily="34" charset="0"/>
                <a:cs typeface="Microsoft Himalaya" panose="01010100010101010101" pitchFamily="2" charset="0"/>
              </a:rPr>
              <a:t>A study on predicting prices of different Cryptocurrency using Machine Learning Algorithms</a:t>
            </a:r>
            <a:br>
              <a:rPr lang="en-CA" sz="2400" dirty="0">
                <a:effectLst/>
                <a:latin typeface="Calibri" panose="020F0502020204030204" pitchFamily="34" charset="0"/>
                <a:ea typeface="Calibri" panose="020F0502020204030204" pitchFamily="34" charset="0"/>
                <a:cs typeface="Microsoft Himalaya" panose="01010100010101010101" pitchFamily="2" charset="0"/>
              </a:rPr>
            </a:br>
            <a:endParaRPr lang="en-US" dirty="0"/>
          </a:p>
        </p:txBody>
      </p:sp>
      <p:sp>
        <p:nvSpPr>
          <p:cNvPr id="4" name="TextBox 3">
            <a:extLst>
              <a:ext uri="{FF2B5EF4-FFF2-40B4-BE49-F238E27FC236}">
                <a16:creationId xmlns:a16="http://schemas.microsoft.com/office/drawing/2014/main" id="{72520596-1B47-44F7-8944-3E63A65066B6}"/>
              </a:ext>
            </a:extLst>
          </p:cNvPr>
          <p:cNvSpPr txBox="1"/>
          <p:nvPr/>
        </p:nvSpPr>
        <p:spPr>
          <a:xfrm>
            <a:off x="242047" y="4532746"/>
            <a:ext cx="1443317" cy="923330"/>
          </a:xfrm>
          <a:prstGeom prst="rect">
            <a:avLst/>
          </a:prstGeom>
          <a:noFill/>
        </p:spPr>
        <p:txBody>
          <a:bodyPr wrap="square" rtlCol="0">
            <a:spAutoFit/>
          </a:bodyPr>
          <a:lstStyle/>
          <a:p>
            <a:pPr>
              <a:tabLst>
                <a:tab pos="2971800" algn="ctr"/>
                <a:tab pos="5943600" algn="r"/>
              </a:tabLst>
            </a:pPr>
            <a:r>
              <a:rPr lang="en-CA" sz="900" dirty="0">
                <a:effectLst/>
                <a:latin typeface="Arial Narrow" panose="020B0606020202030204" pitchFamily="34" charset="0"/>
                <a:ea typeface="Arial" panose="020B0604020202020204" pitchFamily="34" charset="0"/>
              </a:rPr>
              <a:t>Name: Manomi Koroth</a:t>
            </a:r>
          </a:p>
          <a:p>
            <a:pPr>
              <a:tabLst>
                <a:tab pos="2971800" algn="ctr"/>
                <a:tab pos="5943600" algn="r"/>
              </a:tabLst>
            </a:pPr>
            <a:r>
              <a:rPr lang="en-CA" sz="900" dirty="0">
                <a:effectLst/>
                <a:latin typeface="Arial Narrow" panose="020B0606020202030204" pitchFamily="34" charset="0"/>
                <a:ea typeface="Arial" panose="020B0604020202020204" pitchFamily="34" charset="0"/>
              </a:rPr>
              <a:t>Student ID: </a:t>
            </a:r>
            <a:r>
              <a:rPr lang="en-CA" sz="900" dirty="0">
                <a:solidFill>
                  <a:srgbClr val="000000"/>
                </a:solidFill>
                <a:effectLst/>
                <a:latin typeface="Arial Narrow" panose="020B0606020202030204" pitchFamily="34" charset="0"/>
                <a:ea typeface="Arial" panose="020B0604020202020204" pitchFamily="34" charset="0"/>
              </a:rPr>
              <a:t>501066400</a:t>
            </a:r>
            <a:endParaRPr lang="en-CA" sz="900" dirty="0">
              <a:effectLst/>
              <a:latin typeface="Arial Narrow" panose="020B0606020202030204" pitchFamily="34" charset="0"/>
              <a:ea typeface="Arial" panose="020B0604020202020204" pitchFamily="34" charset="0"/>
            </a:endParaRPr>
          </a:p>
          <a:p>
            <a:pPr>
              <a:tabLst>
                <a:tab pos="2971800" algn="ctr"/>
                <a:tab pos="5943600" algn="r"/>
              </a:tabLst>
            </a:pPr>
            <a:r>
              <a:rPr lang="en-CA" sz="1800" dirty="0">
                <a:effectLst/>
                <a:latin typeface="Arial" panose="020B0604020202020204" pitchFamily="34" charset="0"/>
                <a:ea typeface="Arial" panose="020B0604020202020204" pitchFamily="34" charset="0"/>
              </a:rPr>
              <a:t> </a:t>
            </a:r>
          </a:p>
          <a:p>
            <a:endParaRPr lang="en-CA"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D84C72-FB0A-4D3C-A5CA-B067C43AC17B}"/>
              </a:ext>
            </a:extLst>
          </p:cNvPr>
          <p:cNvSpPr>
            <a:spLocks noGrp="1"/>
          </p:cNvSpPr>
          <p:nvPr>
            <p:ph type="dt" sz="half" idx="2"/>
          </p:nvPr>
        </p:nvSpPr>
        <p:spPr/>
        <p:txBody>
          <a:bodyPr/>
          <a:lstStyle/>
          <a:p>
            <a:fld id="{C16F859B-D459-498F-A8B6-46F0A2E32664}" type="datetime4">
              <a:rPr lang="en-US" smtClean="0"/>
              <a:t>December 3, 2021</a:t>
            </a:fld>
            <a:r>
              <a:rPr lang="en-CA"/>
              <a:t>     |</a:t>
            </a:r>
            <a:endParaRPr lang="en-US" dirty="0"/>
          </a:p>
        </p:txBody>
      </p:sp>
      <p:sp>
        <p:nvSpPr>
          <p:cNvPr id="4" name="Slide Number Placeholder 3">
            <a:extLst>
              <a:ext uri="{FF2B5EF4-FFF2-40B4-BE49-F238E27FC236}">
                <a16:creationId xmlns:a16="http://schemas.microsoft.com/office/drawing/2014/main" id="{0A1F30AC-FD18-42DE-A928-04380FC96366}"/>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5" name="Picture 4" descr="Chart, histogram&#10;&#10;Description automatically generated">
            <a:extLst>
              <a:ext uri="{FF2B5EF4-FFF2-40B4-BE49-F238E27FC236}">
                <a16:creationId xmlns:a16="http://schemas.microsoft.com/office/drawing/2014/main" id="{46FA819B-BABE-452A-BB59-C7CE8FCEC2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07" y="255177"/>
            <a:ext cx="4254393" cy="3078039"/>
          </a:xfrm>
          <a:prstGeom prst="rect">
            <a:avLst/>
          </a:prstGeom>
        </p:spPr>
      </p:pic>
      <p:pic>
        <p:nvPicPr>
          <p:cNvPr id="6" name="Picture 5" descr="Chart&#10;&#10;Description automatically generated">
            <a:extLst>
              <a:ext uri="{FF2B5EF4-FFF2-40B4-BE49-F238E27FC236}">
                <a16:creationId xmlns:a16="http://schemas.microsoft.com/office/drawing/2014/main" id="{41B5984F-774C-43EC-BE2B-6907DBB3A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470" y="3416991"/>
            <a:ext cx="5923270" cy="2916891"/>
          </a:xfrm>
          <a:prstGeom prst="rect">
            <a:avLst/>
          </a:prstGeom>
        </p:spPr>
      </p:pic>
      <p:sp>
        <p:nvSpPr>
          <p:cNvPr id="7" name="TextBox 6">
            <a:extLst>
              <a:ext uri="{FF2B5EF4-FFF2-40B4-BE49-F238E27FC236}">
                <a16:creationId xmlns:a16="http://schemas.microsoft.com/office/drawing/2014/main" id="{793EEEE0-197B-46AE-B5BD-E092D1A4F435}"/>
              </a:ext>
            </a:extLst>
          </p:cNvPr>
          <p:cNvSpPr txBox="1"/>
          <p:nvPr/>
        </p:nvSpPr>
        <p:spPr>
          <a:xfrm>
            <a:off x="4478568" y="339452"/>
            <a:ext cx="887506" cy="369332"/>
          </a:xfrm>
          <a:prstGeom prst="rect">
            <a:avLst/>
          </a:prstGeom>
          <a:noFill/>
        </p:spPr>
        <p:txBody>
          <a:bodyPr wrap="square" rtlCol="0">
            <a:spAutoFit/>
          </a:bodyPr>
          <a:lstStyle/>
          <a:p>
            <a:r>
              <a:rPr lang="en-CA" dirty="0">
                <a:latin typeface="Arial Narrow" panose="020B0606020202030204" pitchFamily="34" charset="0"/>
              </a:rPr>
              <a:t>ETH</a:t>
            </a:r>
          </a:p>
        </p:txBody>
      </p:sp>
      <p:sp>
        <p:nvSpPr>
          <p:cNvPr id="9" name="TextBox 8">
            <a:extLst>
              <a:ext uri="{FF2B5EF4-FFF2-40B4-BE49-F238E27FC236}">
                <a16:creationId xmlns:a16="http://schemas.microsoft.com/office/drawing/2014/main" id="{A1D16DC7-3E2B-4931-B81F-64F54F81BFB1}"/>
              </a:ext>
            </a:extLst>
          </p:cNvPr>
          <p:cNvSpPr txBox="1"/>
          <p:nvPr/>
        </p:nvSpPr>
        <p:spPr>
          <a:xfrm>
            <a:off x="2444803" y="5785934"/>
            <a:ext cx="887506" cy="369332"/>
          </a:xfrm>
          <a:prstGeom prst="rect">
            <a:avLst/>
          </a:prstGeom>
          <a:noFill/>
        </p:spPr>
        <p:txBody>
          <a:bodyPr wrap="square" rtlCol="0">
            <a:spAutoFit/>
          </a:bodyPr>
          <a:lstStyle/>
          <a:p>
            <a:r>
              <a:rPr lang="en-CA" dirty="0">
                <a:latin typeface="Arial Narrow" panose="020B0606020202030204" pitchFamily="34" charset="0"/>
              </a:rPr>
              <a:t>LTC</a:t>
            </a:r>
          </a:p>
        </p:txBody>
      </p:sp>
    </p:spTree>
    <p:extLst>
      <p:ext uri="{BB962C8B-B14F-4D97-AF65-F5344CB8AC3E}">
        <p14:creationId xmlns:p14="http://schemas.microsoft.com/office/powerpoint/2010/main" val="246718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98D7B34-54B7-4B89-8D10-F15A92FF6913}"/>
              </a:ext>
            </a:extLst>
          </p:cNvPr>
          <p:cNvSpPr>
            <a:spLocks noGrp="1"/>
          </p:cNvSpPr>
          <p:nvPr>
            <p:ph type="dt" sz="half" idx="2"/>
          </p:nvPr>
        </p:nvSpPr>
        <p:spPr/>
        <p:txBody>
          <a:bodyPr/>
          <a:lstStyle/>
          <a:p>
            <a:fld id="{C16F859B-D459-498F-A8B6-46F0A2E32664}" type="datetime4">
              <a:rPr lang="en-US" smtClean="0"/>
              <a:t>December 3, 2021</a:t>
            </a:fld>
            <a:r>
              <a:rPr lang="en-CA"/>
              <a:t>     |</a:t>
            </a:r>
            <a:endParaRPr lang="en-US" dirty="0"/>
          </a:p>
        </p:txBody>
      </p:sp>
      <p:sp>
        <p:nvSpPr>
          <p:cNvPr id="4" name="Slide Number Placeholder 3">
            <a:extLst>
              <a:ext uri="{FF2B5EF4-FFF2-40B4-BE49-F238E27FC236}">
                <a16:creationId xmlns:a16="http://schemas.microsoft.com/office/drawing/2014/main" id="{A5554FD8-D597-45D2-B511-C64BD0D7A274}"/>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5" name="Picture 4" descr="Chart, line chart&#10;&#10;Description automatically generated">
            <a:extLst>
              <a:ext uri="{FF2B5EF4-FFF2-40B4-BE49-F238E27FC236}">
                <a16:creationId xmlns:a16="http://schemas.microsoft.com/office/drawing/2014/main" id="{5315113F-CB94-4E98-B037-5C1733F93E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358" y="406213"/>
            <a:ext cx="5651983" cy="2704540"/>
          </a:xfrm>
          <a:prstGeom prst="rect">
            <a:avLst/>
          </a:prstGeom>
        </p:spPr>
      </p:pic>
      <p:pic>
        <p:nvPicPr>
          <p:cNvPr id="6" name="Picture 5" descr="Chart, line chart&#10;&#10;Description automatically generated">
            <a:extLst>
              <a:ext uri="{FF2B5EF4-FFF2-40B4-BE49-F238E27FC236}">
                <a16:creationId xmlns:a16="http://schemas.microsoft.com/office/drawing/2014/main" id="{7571977A-74B0-41D1-8AE1-0259262D9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4875" y="3461600"/>
            <a:ext cx="6039457" cy="2878331"/>
          </a:xfrm>
          <a:prstGeom prst="rect">
            <a:avLst/>
          </a:prstGeom>
        </p:spPr>
      </p:pic>
      <p:sp>
        <p:nvSpPr>
          <p:cNvPr id="7" name="TextBox 6">
            <a:extLst>
              <a:ext uri="{FF2B5EF4-FFF2-40B4-BE49-F238E27FC236}">
                <a16:creationId xmlns:a16="http://schemas.microsoft.com/office/drawing/2014/main" id="{772EC864-394B-4197-A837-5236D88A9A3E}"/>
              </a:ext>
            </a:extLst>
          </p:cNvPr>
          <p:cNvSpPr txBox="1"/>
          <p:nvPr/>
        </p:nvSpPr>
        <p:spPr>
          <a:xfrm>
            <a:off x="5725577" y="518069"/>
            <a:ext cx="887506" cy="369332"/>
          </a:xfrm>
          <a:prstGeom prst="rect">
            <a:avLst/>
          </a:prstGeom>
          <a:noFill/>
        </p:spPr>
        <p:txBody>
          <a:bodyPr wrap="square" rtlCol="0">
            <a:spAutoFit/>
          </a:bodyPr>
          <a:lstStyle/>
          <a:p>
            <a:r>
              <a:rPr lang="en-CA" dirty="0">
                <a:latin typeface="Arial Narrow" panose="020B0606020202030204" pitchFamily="34" charset="0"/>
              </a:rPr>
              <a:t>DOGE</a:t>
            </a:r>
          </a:p>
        </p:txBody>
      </p:sp>
      <p:sp>
        <p:nvSpPr>
          <p:cNvPr id="9" name="TextBox 8">
            <a:extLst>
              <a:ext uri="{FF2B5EF4-FFF2-40B4-BE49-F238E27FC236}">
                <a16:creationId xmlns:a16="http://schemas.microsoft.com/office/drawing/2014/main" id="{4BBDB23E-E86E-45AA-8BE5-C1576BDAECD7}"/>
              </a:ext>
            </a:extLst>
          </p:cNvPr>
          <p:cNvSpPr txBox="1"/>
          <p:nvPr/>
        </p:nvSpPr>
        <p:spPr>
          <a:xfrm>
            <a:off x="2063410" y="5876163"/>
            <a:ext cx="885159" cy="369332"/>
          </a:xfrm>
          <a:prstGeom prst="rect">
            <a:avLst/>
          </a:prstGeom>
          <a:noFill/>
        </p:spPr>
        <p:txBody>
          <a:bodyPr wrap="square" rtlCol="0">
            <a:spAutoFit/>
          </a:bodyPr>
          <a:lstStyle/>
          <a:p>
            <a:r>
              <a:rPr lang="en-CA" dirty="0">
                <a:latin typeface="Arial Narrow" panose="020B0606020202030204" pitchFamily="34" charset="0"/>
              </a:rPr>
              <a:t>BNB</a:t>
            </a:r>
          </a:p>
        </p:txBody>
      </p:sp>
    </p:spTree>
    <p:extLst>
      <p:ext uri="{BB962C8B-B14F-4D97-AF65-F5344CB8AC3E}">
        <p14:creationId xmlns:p14="http://schemas.microsoft.com/office/powerpoint/2010/main" val="117898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A4A0-9F01-41CC-9911-A65EED331DAE}"/>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23F5FB1A-0401-4ADE-9AC6-041C182E4693}"/>
              </a:ext>
            </a:extLst>
          </p:cNvPr>
          <p:cNvSpPr>
            <a:spLocks noGrp="1"/>
          </p:cNvSpPr>
          <p:nvPr>
            <p:ph idx="1"/>
          </p:nvPr>
        </p:nvSpPr>
        <p:spPr/>
        <p:txBody>
          <a:bodyPr/>
          <a:lstStyle/>
          <a:p>
            <a:pPr marL="0" indent="0">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Due to the erratic behavior of the crypto markets, we see that the predicted trends in the prices is likely to look much different from reality. This is evident in the plots for all six cryptocurrency projects ---but it is most evident in </a:t>
            </a:r>
            <a:r>
              <a:rPr lang="en-CA" sz="1800" i="1" dirty="0">
                <a:effectLst/>
                <a:latin typeface="Arial Narrow" panose="020B0606020202030204" pitchFamily="34" charset="0"/>
                <a:ea typeface="Calibri" panose="020F0502020204030204" pitchFamily="34" charset="0"/>
                <a:cs typeface="Microsoft Himalaya" panose="01010100010101010101" pitchFamily="2" charset="0"/>
              </a:rPr>
              <a:t>Bitcoin, Ethereum Dogecoin, Binance Coin </a:t>
            </a:r>
            <a:r>
              <a:rPr lang="en-CA" sz="1800" dirty="0">
                <a:effectLst/>
                <a:latin typeface="Arial Narrow" panose="020B0606020202030204" pitchFamily="34" charset="0"/>
                <a:ea typeface="Calibri" panose="020F0502020204030204" pitchFamily="34" charset="0"/>
                <a:cs typeface="Microsoft Himalaya" panose="01010100010101010101" pitchFamily="2" charset="0"/>
              </a:rPr>
              <a:t>and even </a:t>
            </a:r>
            <a:r>
              <a:rPr lang="en-CA" sz="1800" i="1" dirty="0">
                <a:effectLst/>
                <a:latin typeface="Arial Narrow" panose="020B0606020202030204" pitchFamily="34" charset="0"/>
                <a:ea typeface="Calibri" panose="020F0502020204030204" pitchFamily="34" charset="0"/>
                <a:cs typeface="Microsoft Himalaya" panose="01010100010101010101" pitchFamily="2" charset="0"/>
              </a:rPr>
              <a:t>Cardano.</a:t>
            </a: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buNone/>
            </a:pPr>
            <a:endParaRPr lang="en-CA" dirty="0"/>
          </a:p>
          <a:p>
            <a:pPr marL="0" indent="0">
              <a:buNone/>
            </a:pPr>
            <a:endParaRPr lang="en-CA" dirty="0"/>
          </a:p>
          <a:p>
            <a:pPr marL="0" indent="0">
              <a:lnSpc>
                <a:spcPct val="115000"/>
              </a:lnSpc>
              <a:spcAft>
                <a:spcPts val="800"/>
              </a:spcAft>
              <a:buNone/>
            </a:pPr>
            <a:r>
              <a:rPr lang="en-CA" sz="1600" dirty="0">
                <a:solidFill>
                  <a:srgbClr val="808080"/>
                </a:solidFill>
                <a:effectLst/>
                <a:latin typeface="Arial Narrow" panose="020B0606020202030204" pitchFamily="34" charset="0"/>
                <a:ea typeface="Calibri" panose="020F0502020204030204" pitchFamily="34" charset="0"/>
                <a:cs typeface="Microsoft Himalaya" panose="01010100010101010101" pitchFamily="2" charset="0"/>
              </a:rPr>
              <a:t>Self-Reflection</a:t>
            </a: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Overall, this assignment helped me explore the use of Machine learning and Deep learning models—if not in depth, then at least superficially. I am also more comfortable with Python and the specified libraries. </a:t>
            </a:r>
          </a:p>
          <a:p>
            <a:pPr marL="0" indent="0">
              <a:buNone/>
            </a:pPr>
            <a:endParaRPr lang="en-CA" dirty="0"/>
          </a:p>
        </p:txBody>
      </p:sp>
      <p:sp>
        <p:nvSpPr>
          <p:cNvPr id="4" name="Date Placeholder 3">
            <a:extLst>
              <a:ext uri="{FF2B5EF4-FFF2-40B4-BE49-F238E27FC236}">
                <a16:creationId xmlns:a16="http://schemas.microsoft.com/office/drawing/2014/main" id="{98D3C17F-D704-45FA-89CD-CDAF4505CC62}"/>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E029002B-4FD2-4928-A3AD-1ABCD1893394}"/>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Tree>
    <p:extLst>
      <p:ext uri="{BB962C8B-B14F-4D97-AF65-F5344CB8AC3E}">
        <p14:creationId xmlns:p14="http://schemas.microsoft.com/office/powerpoint/2010/main" val="99104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A335-E3CD-474E-ADE9-651072074CF1}"/>
              </a:ext>
            </a:extLst>
          </p:cNvPr>
          <p:cNvSpPr>
            <a:spLocks noGrp="1"/>
          </p:cNvSpPr>
          <p:nvPr>
            <p:ph type="title"/>
          </p:nvPr>
        </p:nvSpPr>
        <p:spPr/>
        <p:txBody>
          <a:bodyPr/>
          <a:lstStyle/>
          <a:p>
            <a:r>
              <a:rPr lang="en-CA" dirty="0"/>
              <a:t>Future Works</a:t>
            </a:r>
          </a:p>
        </p:txBody>
      </p:sp>
      <p:sp>
        <p:nvSpPr>
          <p:cNvPr id="3" name="Content Placeholder 2">
            <a:extLst>
              <a:ext uri="{FF2B5EF4-FFF2-40B4-BE49-F238E27FC236}">
                <a16:creationId xmlns:a16="http://schemas.microsoft.com/office/drawing/2014/main" id="{CA063FB9-760E-47FE-9932-23B64F709BEC}"/>
              </a:ext>
            </a:extLst>
          </p:cNvPr>
          <p:cNvSpPr>
            <a:spLocks noGrp="1"/>
          </p:cNvSpPr>
          <p:nvPr>
            <p:ph idx="1"/>
          </p:nvPr>
        </p:nvSpPr>
        <p:spPr/>
        <p:txBody>
          <a:bodyPr/>
          <a:lstStyle/>
          <a:p>
            <a:pPr marL="0" indent="0">
              <a:lnSpc>
                <a:spcPct val="115000"/>
              </a:lnSpc>
              <a:spcAft>
                <a:spcPts val="800"/>
              </a:spcAft>
              <a:buNone/>
            </a:pPr>
            <a:r>
              <a:rPr lang="en-CA" sz="1800" dirty="0">
                <a:solidFill>
                  <a:srgbClr val="808080"/>
                </a:solidFill>
                <a:effectLst/>
                <a:latin typeface="Arial Narrow" panose="020B0606020202030204" pitchFamily="34" charset="0"/>
                <a:ea typeface="Calibri" panose="020F0502020204030204" pitchFamily="34" charset="0"/>
                <a:cs typeface="Microsoft Himalaya" panose="01010100010101010101" pitchFamily="2" charset="0"/>
              </a:rPr>
              <a:t>Future Changes</a:t>
            </a:r>
          </a:p>
          <a:p>
            <a:pPr marL="0" indent="0">
              <a:lnSpc>
                <a:spcPct val="115000"/>
              </a:lnSpc>
              <a:spcAft>
                <a:spcPts val="800"/>
              </a:spcAft>
              <a:buNone/>
            </a:pP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I will extend this project to creating a recommender system that would guide a user to decide which cryptocurrency to invest based on the prediction trends. A recommender system is another machine learning algorithm which I would have research separately.</a:t>
            </a:r>
          </a:p>
          <a:p>
            <a:pPr marL="0" indent="0">
              <a:lnSpc>
                <a:spcPct val="115000"/>
              </a:lnSpc>
              <a:spcAft>
                <a:spcPts val="800"/>
              </a:spcAft>
              <a:buNone/>
            </a:pP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Another extension would be exploring Natural Language Processing algorithm to further explore how crypto market trends are heavily influenced by sentiment analysis—i.e., social media posts, news alerts, etc.</a:t>
            </a:r>
          </a:p>
          <a:p>
            <a:endParaRPr lang="en-CA" dirty="0"/>
          </a:p>
        </p:txBody>
      </p:sp>
      <p:sp>
        <p:nvSpPr>
          <p:cNvPr id="4" name="Date Placeholder 3">
            <a:extLst>
              <a:ext uri="{FF2B5EF4-FFF2-40B4-BE49-F238E27FC236}">
                <a16:creationId xmlns:a16="http://schemas.microsoft.com/office/drawing/2014/main" id="{6EB99A7F-639E-48DA-BCF1-217CFC48D63B}"/>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3185248B-20B1-4050-BBF2-89726B87446E}"/>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75091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DF2-72EC-4FD9-8F76-8B986F527E06}"/>
              </a:ext>
            </a:extLst>
          </p:cNvPr>
          <p:cNvSpPr>
            <a:spLocks noGrp="1"/>
          </p:cNvSpPr>
          <p:nvPr>
            <p:ph type="ctrTitle"/>
          </p:nvPr>
        </p:nvSpPr>
        <p:spPr>
          <a:xfrm>
            <a:off x="520265" y="746562"/>
            <a:ext cx="8103469" cy="4659156"/>
          </a:xfrm>
        </p:spPr>
        <p:txBody>
          <a:bodyPr/>
          <a:lstStyle/>
          <a:p>
            <a:pPr algn="ctr"/>
            <a:r>
              <a:rPr lang="en-CA" dirty="0">
                <a:latin typeface="Arial Narrow" panose="020B0606020202030204" pitchFamily="34" charset="0"/>
              </a:rPr>
              <a:t>Questions / Comments</a:t>
            </a:r>
            <a:br>
              <a:rPr lang="en-CA" dirty="0">
                <a:latin typeface="Arial Narrow" panose="020B0606020202030204" pitchFamily="34" charset="0"/>
              </a:rPr>
            </a:br>
            <a:br>
              <a:rPr lang="en-CA" dirty="0">
                <a:latin typeface="Arial Narrow" panose="020B0606020202030204" pitchFamily="34" charset="0"/>
              </a:rPr>
            </a:br>
            <a:br>
              <a:rPr lang="en-CA" dirty="0">
                <a:latin typeface="Arial Narrow" panose="020B0606020202030204" pitchFamily="34" charset="0"/>
              </a:rPr>
            </a:br>
            <a:br>
              <a:rPr lang="en-CA" dirty="0">
                <a:latin typeface="Arial Narrow" panose="020B0606020202030204" pitchFamily="34" charset="0"/>
              </a:rPr>
            </a:br>
            <a:r>
              <a:rPr lang="en-CA" dirty="0">
                <a:latin typeface="Arial Narrow" panose="020B0606020202030204" pitchFamily="34" charset="0"/>
              </a:rPr>
              <a:t>Thank you</a:t>
            </a:r>
          </a:p>
        </p:txBody>
      </p:sp>
      <p:sp>
        <p:nvSpPr>
          <p:cNvPr id="3" name="Date Placeholder 2">
            <a:extLst>
              <a:ext uri="{FF2B5EF4-FFF2-40B4-BE49-F238E27FC236}">
                <a16:creationId xmlns:a16="http://schemas.microsoft.com/office/drawing/2014/main" id="{0B12A283-3916-47A2-BAB4-24FC6446B256}"/>
              </a:ext>
            </a:extLst>
          </p:cNvPr>
          <p:cNvSpPr>
            <a:spLocks noGrp="1"/>
          </p:cNvSpPr>
          <p:nvPr>
            <p:ph type="dt" sz="half" idx="2"/>
          </p:nvPr>
        </p:nvSpPr>
        <p:spPr/>
        <p:txBody>
          <a:bodyPr/>
          <a:lstStyle/>
          <a:p>
            <a:fld id="{FBFEF9DD-5E9E-4AEE-83E3-8A85EDB2E09D}" type="datetime4">
              <a:rPr lang="en-US" smtClean="0"/>
              <a:t>December 3, 2021</a:t>
            </a:fld>
            <a:r>
              <a:rPr lang="en-CA"/>
              <a:t>     |</a:t>
            </a:r>
            <a:endParaRPr lang="en-US" dirty="0"/>
          </a:p>
        </p:txBody>
      </p:sp>
      <p:sp>
        <p:nvSpPr>
          <p:cNvPr id="4" name="Slide Number Placeholder 3">
            <a:extLst>
              <a:ext uri="{FF2B5EF4-FFF2-40B4-BE49-F238E27FC236}">
                <a16:creationId xmlns:a16="http://schemas.microsoft.com/office/drawing/2014/main" id="{A0B5624D-832F-4516-8A40-5D547ED121BD}"/>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Tree>
    <p:extLst>
      <p:ext uri="{BB962C8B-B14F-4D97-AF65-F5344CB8AC3E}">
        <p14:creationId xmlns:p14="http://schemas.microsoft.com/office/powerpoint/2010/main" val="67387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6842" y="2038356"/>
            <a:ext cx="7866403" cy="1587867"/>
          </a:xfrm>
        </p:spPr>
        <p:txBody>
          <a:bodyPr/>
          <a:lstStyle/>
          <a:p>
            <a:pPr algn="ctr"/>
            <a:r>
              <a:rPr lang="en-US" dirty="0"/>
              <a:t>Thank you for this experience!</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December 3, 2021</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p:txBody>
          <a:bodyPr/>
          <a:lstStyle/>
          <a:p>
            <a:pPr marL="0" indent="0" algn="ctr">
              <a:buNone/>
            </a:pPr>
            <a:r>
              <a:rPr lang="en-US" sz="2400" dirty="0">
                <a:solidFill>
                  <a:srgbClr val="002060"/>
                </a:solidFill>
                <a:latin typeface="Arial Narrow" panose="020B0606020202030204" pitchFamily="34" charset="0"/>
              </a:rPr>
              <a:t>Introduction</a:t>
            </a:r>
          </a:p>
          <a:p>
            <a:pPr marL="0" indent="0" algn="ctr">
              <a:buNone/>
            </a:pPr>
            <a:br>
              <a:rPr lang="en-US" sz="2400" dirty="0">
                <a:solidFill>
                  <a:srgbClr val="002060"/>
                </a:solidFill>
                <a:latin typeface="Arial Narrow" panose="020B0606020202030204" pitchFamily="34" charset="0"/>
              </a:rPr>
            </a:br>
            <a:r>
              <a:rPr lang="en-US" sz="2400" dirty="0">
                <a:solidFill>
                  <a:srgbClr val="002060"/>
                </a:solidFill>
                <a:latin typeface="Arial Narrow" panose="020B0606020202030204" pitchFamily="34" charset="0"/>
              </a:rPr>
              <a:t>Problem Statement</a:t>
            </a:r>
          </a:p>
          <a:p>
            <a:pPr marL="0" indent="0" algn="ctr">
              <a:buNone/>
            </a:pPr>
            <a:br>
              <a:rPr lang="en-US" sz="2400" dirty="0">
                <a:solidFill>
                  <a:srgbClr val="002060"/>
                </a:solidFill>
                <a:latin typeface="Arial Narrow" panose="020B0606020202030204" pitchFamily="34" charset="0"/>
              </a:rPr>
            </a:br>
            <a:r>
              <a:rPr lang="en-US" sz="2400" dirty="0">
                <a:solidFill>
                  <a:srgbClr val="002060"/>
                </a:solidFill>
                <a:latin typeface="Arial Narrow" panose="020B0606020202030204" pitchFamily="34" charset="0"/>
              </a:rPr>
              <a:t>Dataset</a:t>
            </a:r>
          </a:p>
          <a:p>
            <a:pPr marL="0" indent="0" algn="ctr">
              <a:buNone/>
            </a:pPr>
            <a:br>
              <a:rPr lang="en-US" sz="2400" dirty="0">
                <a:solidFill>
                  <a:srgbClr val="002060"/>
                </a:solidFill>
                <a:latin typeface="Arial Narrow" panose="020B0606020202030204" pitchFamily="34" charset="0"/>
              </a:rPr>
            </a:br>
            <a:r>
              <a:rPr lang="en-US" sz="2400" dirty="0">
                <a:solidFill>
                  <a:srgbClr val="002060"/>
                </a:solidFill>
                <a:latin typeface="Arial Narrow" panose="020B0606020202030204" pitchFamily="34" charset="0"/>
              </a:rPr>
              <a:t> Model</a:t>
            </a:r>
          </a:p>
          <a:p>
            <a:pPr marL="0" indent="0" algn="ctr">
              <a:buNone/>
            </a:pPr>
            <a:br>
              <a:rPr lang="en-US" sz="2400" dirty="0">
                <a:solidFill>
                  <a:srgbClr val="002060"/>
                </a:solidFill>
                <a:latin typeface="Arial Narrow" panose="020B0606020202030204" pitchFamily="34" charset="0"/>
              </a:rPr>
            </a:br>
            <a:r>
              <a:rPr lang="en-US" sz="2400" dirty="0">
                <a:solidFill>
                  <a:srgbClr val="002060"/>
                </a:solidFill>
                <a:latin typeface="Arial Narrow" panose="020B0606020202030204" pitchFamily="34" charset="0"/>
              </a:rPr>
              <a:t>Conclusion</a:t>
            </a:r>
            <a:endParaRPr lang="en-US" dirty="0">
              <a:latin typeface="Arial Narrow" panose="020B0606020202030204" pitchFamily="34"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a:t>
            </a:r>
          </a:p>
        </p:txBody>
      </p:sp>
      <p:sp>
        <p:nvSpPr>
          <p:cNvPr id="4" name="Content Placeholder 3"/>
          <p:cNvSpPr>
            <a:spLocks noGrp="1"/>
          </p:cNvSpPr>
          <p:nvPr>
            <p:ph idx="1"/>
          </p:nvPr>
        </p:nvSpPr>
        <p:spPr>
          <a:xfrm>
            <a:off x="365567" y="1472184"/>
            <a:ext cx="5745438" cy="4265228"/>
          </a:xfrm>
        </p:spPr>
        <p:txBody>
          <a:bodyPr>
            <a:normAutofit/>
          </a:bodyPr>
          <a:lstStyle/>
          <a:p>
            <a:pPr marL="0" indent="0">
              <a:buNone/>
            </a:pPr>
            <a:r>
              <a:rPr lang="en-CA" sz="2000" dirty="0">
                <a:effectLst/>
                <a:latin typeface="Arial Narrow" panose="020B0606020202030204" pitchFamily="34" charset="0"/>
                <a:ea typeface="Calibri" panose="020F0502020204030204" pitchFamily="34" charset="0"/>
              </a:rPr>
              <a:t>Nowadays, everyone has a desire to invest and earn an extra income outside of the regular day-to-day work schedule and for a while, investing in government bonds and stocks were the only way to achieve that. </a:t>
            </a:r>
          </a:p>
          <a:p>
            <a:pPr marL="0" indent="0">
              <a:buNone/>
            </a:pPr>
            <a:endParaRPr lang="en-CA" sz="2000" dirty="0">
              <a:effectLst/>
              <a:latin typeface="Arial Narrow" panose="020B0606020202030204" pitchFamily="34" charset="0"/>
              <a:ea typeface="Calibri" panose="020F0502020204030204" pitchFamily="34" charset="0"/>
            </a:endParaRPr>
          </a:p>
          <a:p>
            <a:pPr marL="0" indent="0">
              <a:buNone/>
            </a:pPr>
            <a:r>
              <a:rPr lang="en-CA" sz="2000" dirty="0">
                <a:effectLst/>
                <a:latin typeface="Arial Narrow" panose="020B0606020202030204" pitchFamily="34" charset="0"/>
                <a:ea typeface="Calibri" panose="020F0502020204030204" pitchFamily="34" charset="0"/>
              </a:rPr>
              <a:t>One of the most basic lessons in finance is the risk and reward are directly proportional, i.e., the greater the risk, the greater the reward. </a:t>
            </a:r>
          </a:p>
          <a:p>
            <a:pPr marL="0" indent="0">
              <a:buNone/>
            </a:pPr>
            <a:endParaRPr lang="en-CA" sz="2000" dirty="0">
              <a:latin typeface="Arial Narrow" panose="020B0606020202030204" pitchFamily="34" charset="0"/>
              <a:ea typeface="Calibri" panose="020F0502020204030204" pitchFamily="34" charset="0"/>
            </a:endParaRPr>
          </a:p>
          <a:p>
            <a:pPr marL="0" indent="0">
              <a:buNone/>
            </a:pPr>
            <a:r>
              <a:rPr lang="en-CA" sz="2000" dirty="0">
                <a:effectLst/>
                <a:latin typeface="Arial Narrow" panose="020B0606020202030204" pitchFamily="34" charset="0"/>
                <a:ea typeface="Calibri" panose="020F0502020204030204" pitchFamily="34" charset="0"/>
              </a:rPr>
              <a:t>More recently, the spotlight has shone on </a:t>
            </a:r>
            <a:r>
              <a:rPr lang="en-CA" sz="2000" b="1" dirty="0">
                <a:effectLst/>
                <a:latin typeface="Arial Narrow" panose="020B0606020202030204" pitchFamily="34" charset="0"/>
                <a:ea typeface="Calibri" panose="020F0502020204030204" pitchFamily="34" charset="0"/>
              </a:rPr>
              <a:t>cryptocurrency </a:t>
            </a:r>
            <a:r>
              <a:rPr lang="en-CA" sz="2000" dirty="0">
                <a:effectLst/>
                <a:latin typeface="Arial Narrow" panose="020B0606020202030204" pitchFamily="34" charset="0"/>
                <a:ea typeface="Calibri" panose="020F0502020204030204" pitchFamily="34" charset="0"/>
              </a:rPr>
              <a:t>--which is a relatively more lucrative area of FinTech. </a:t>
            </a:r>
            <a:endParaRPr lang="en-US" sz="2000" dirty="0">
              <a:latin typeface="Arial Narrow" panose="020B0606020202030204" pitchFamily="34" charset="0"/>
            </a:endParaRP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December 3, 2021</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
        <p:nvSpPr>
          <p:cNvPr id="7" name="AutoShape 2" descr="Cryptocurrency - Wikipedia">
            <a:extLst>
              <a:ext uri="{FF2B5EF4-FFF2-40B4-BE49-F238E27FC236}">
                <a16:creationId xmlns:a16="http://schemas.microsoft.com/office/drawing/2014/main" id="{3BD451AD-236D-4447-BB3A-CED8D65D7EFD}"/>
              </a:ext>
            </a:extLst>
          </p:cNvPr>
          <p:cNvSpPr>
            <a:spLocks noChangeAspect="1" noChangeArrowheads="1"/>
          </p:cNvSpPr>
          <p:nvPr/>
        </p:nvSpPr>
        <p:spPr bwMode="auto">
          <a:xfrm>
            <a:off x="6221505" y="2335305"/>
            <a:ext cx="730623" cy="7306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8" name="Picture 4">
            <a:extLst>
              <a:ext uri="{FF2B5EF4-FFF2-40B4-BE49-F238E27FC236}">
                <a16:creationId xmlns:a16="http://schemas.microsoft.com/office/drawing/2014/main" id="{95F95C69-2FE9-457C-8587-4F564DB2F6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8905" y="550856"/>
            <a:ext cx="818030" cy="818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thereum | Drupal.org">
            <a:extLst>
              <a:ext uri="{FF2B5EF4-FFF2-40B4-BE49-F238E27FC236}">
                <a16:creationId xmlns:a16="http://schemas.microsoft.com/office/drawing/2014/main" id="{791665B7-BCCF-4EA7-8E69-C78EE14E7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152" y="1570082"/>
            <a:ext cx="1666931" cy="12447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Binance Logo in SVG Vector or PNG File Format - Logo.wine">
            <a:extLst>
              <a:ext uri="{FF2B5EF4-FFF2-40B4-BE49-F238E27FC236}">
                <a16:creationId xmlns:a16="http://schemas.microsoft.com/office/drawing/2014/main" id="{C26B16B0-B77F-4210-BE6C-1E078DD2C4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5" y="2577079"/>
            <a:ext cx="2011863" cy="13412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eginner&amp;#39;s Guide to What is Dogecoin (+ Best Dogecoin Wallet)">
            <a:extLst>
              <a:ext uri="{FF2B5EF4-FFF2-40B4-BE49-F238E27FC236}">
                <a16:creationId xmlns:a16="http://schemas.microsoft.com/office/drawing/2014/main" id="{F770309A-641D-418F-AEEF-43F80CE84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791" y="3364839"/>
            <a:ext cx="1858258" cy="126699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ardano Logo - Free vector graphic on Pixabay">
            <a:extLst>
              <a:ext uri="{FF2B5EF4-FFF2-40B4-BE49-F238E27FC236}">
                <a16:creationId xmlns:a16="http://schemas.microsoft.com/office/drawing/2014/main" id="{C3730003-BB71-411D-9E1F-7EC18F441D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685" y="4377801"/>
            <a:ext cx="2011864" cy="10059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002E397-72B7-4749-BA7F-37FC196999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0117" y="5408489"/>
            <a:ext cx="1963829" cy="55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Statement</a:t>
            </a:r>
          </a:p>
        </p:txBody>
      </p:sp>
      <p:sp>
        <p:nvSpPr>
          <p:cNvPr id="4" name="Content Placeholder 3"/>
          <p:cNvSpPr>
            <a:spLocks noGrp="1"/>
          </p:cNvSpPr>
          <p:nvPr>
            <p:ph idx="1"/>
          </p:nvPr>
        </p:nvSpPr>
        <p:spPr>
          <a:xfrm>
            <a:off x="453295" y="2252112"/>
            <a:ext cx="8357091" cy="2974311"/>
          </a:xfrm>
        </p:spPr>
        <p:txBody>
          <a:bodyPr>
            <a:normAutofit/>
          </a:bodyPr>
          <a:lstStyle/>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Cryptocurrency is highly volatile ---relatively more erratic compared to stocks.</a:t>
            </a:r>
          </a:p>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The goal of this project is to apply time-series analysis with machine learning aspects- more specifically Long Short-Term Memory (LSTM) model on each of the six datasets and find out which one of them is profitable in the short-term trade.</a:t>
            </a:r>
          </a:p>
          <a:p>
            <a:pPr marL="0" indent="0">
              <a:lnSpc>
                <a:spcPct val="115000"/>
              </a:lnSpc>
              <a:spcAft>
                <a:spcPts val="800"/>
              </a:spcAft>
              <a:buNone/>
            </a:pPr>
            <a:endParaRPr lang="en-CA" sz="1800" dirty="0">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endParaRPr lang="en-CA" sz="1800" dirty="0">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3, 2021</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92AF-7B71-4B71-8800-4A28F6273CCD}"/>
              </a:ext>
            </a:extLst>
          </p:cNvPr>
          <p:cNvSpPr>
            <a:spLocks noGrp="1"/>
          </p:cNvSpPr>
          <p:nvPr>
            <p:ph type="title"/>
          </p:nvPr>
        </p:nvSpPr>
        <p:spPr/>
        <p:txBody>
          <a:bodyPr/>
          <a:lstStyle/>
          <a:p>
            <a:r>
              <a:rPr lang="en-CA" dirty="0"/>
              <a:t>Data - </a:t>
            </a:r>
            <a:r>
              <a:rPr lang="en-CA" dirty="0" err="1"/>
              <a:t>i</a:t>
            </a:r>
            <a:endParaRPr lang="en-CA" dirty="0"/>
          </a:p>
        </p:txBody>
      </p:sp>
      <p:sp>
        <p:nvSpPr>
          <p:cNvPr id="3" name="Content Placeholder 2">
            <a:extLst>
              <a:ext uri="{FF2B5EF4-FFF2-40B4-BE49-F238E27FC236}">
                <a16:creationId xmlns:a16="http://schemas.microsoft.com/office/drawing/2014/main" id="{315B7542-1D23-4B7F-A2A9-F826B60ECD87}"/>
              </a:ext>
            </a:extLst>
          </p:cNvPr>
          <p:cNvSpPr>
            <a:spLocks noGrp="1"/>
          </p:cNvSpPr>
          <p:nvPr>
            <p:ph idx="1"/>
          </p:nvPr>
        </p:nvSpPr>
        <p:spPr>
          <a:xfrm>
            <a:off x="365567" y="1472184"/>
            <a:ext cx="5111867" cy="4453487"/>
          </a:xfrm>
        </p:spPr>
        <p:txBody>
          <a:bodyPr>
            <a:normAutofit fontScale="92500" lnSpcReduction="10000"/>
          </a:bodyPr>
          <a:lstStyle/>
          <a:p>
            <a:pPr marL="0" indent="0">
              <a:buNone/>
            </a:pPr>
            <a:r>
              <a:rPr lang="en-CA" sz="1600" dirty="0">
                <a:effectLst/>
                <a:latin typeface="Arial Narrow" panose="020B0606020202030204" pitchFamily="34" charset="0"/>
                <a:ea typeface="Calibri" panose="020F0502020204030204" pitchFamily="34" charset="0"/>
              </a:rPr>
              <a:t>The dataset used was obtained from Kaggle Inc and is publicly available under “Cryptocurrency Price History” </a:t>
            </a:r>
          </a:p>
          <a:p>
            <a:pPr marL="0" indent="0">
              <a:buNone/>
            </a:pPr>
            <a:endParaRPr lang="en-CA" sz="1600" dirty="0">
              <a:latin typeface="Arial Narrow" panose="020B0606020202030204" pitchFamily="34" charset="0"/>
              <a:ea typeface="Calibri" panose="020F0502020204030204" pitchFamily="34" charset="0"/>
            </a:endParaRPr>
          </a:p>
          <a:p>
            <a:pPr marL="0" indent="0">
              <a:buNone/>
            </a:pPr>
            <a:r>
              <a:rPr lang="en-CA" sz="1600" dirty="0">
                <a:effectLst/>
                <a:latin typeface="Arial Narrow" panose="020B0606020202030204" pitchFamily="34" charset="0"/>
                <a:ea typeface="Calibri" panose="020F0502020204030204" pitchFamily="34" charset="0"/>
              </a:rPr>
              <a:t>There are 23 csv files that contain historical prices for 23 different cryptocurrencies but the ones this project focuses on are those of Bitcoin (BTC), Ethereum (ETH), Litecoin (LTC), Dogecoin (DOGE), Cardano (ADA), and Binance Coin (BNB). </a:t>
            </a:r>
          </a:p>
          <a:p>
            <a:pPr marL="0" indent="0">
              <a:buNone/>
            </a:pPr>
            <a:endParaRPr lang="en-CA" sz="1600" dirty="0">
              <a:effectLst/>
              <a:latin typeface="Arial" panose="020B0604020202020204" pitchFamily="34" charset="0"/>
              <a:ea typeface="Calibri" panose="020F0502020204030204" pitchFamily="34" charset="0"/>
            </a:endParaRPr>
          </a:p>
          <a:p>
            <a:pPr marL="0" indent="0">
              <a:buNone/>
            </a:pPr>
            <a:r>
              <a:rPr lang="en-CA" sz="1600" dirty="0">
                <a:effectLst/>
                <a:latin typeface="Arial Narrow" panose="020B0606020202030204" pitchFamily="34" charset="0"/>
                <a:ea typeface="Calibri" panose="020F0502020204030204" pitchFamily="34" charset="0"/>
              </a:rPr>
              <a:t>The initial dataset makes us focus on the non-uniform dates of each of the currencies. BTC was active the longest, therefore pre-dates all the other currencies (refer to the table start dates).</a:t>
            </a:r>
          </a:p>
          <a:p>
            <a:pPr marL="0" indent="0">
              <a:buNone/>
            </a:pPr>
            <a:endParaRPr lang="en-CA" sz="1600" dirty="0">
              <a:latin typeface="Arial Narrow" panose="020B0606020202030204" pitchFamily="34" charset="0"/>
            </a:endParaRPr>
          </a:p>
          <a:p>
            <a:pPr marL="0" indent="0">
              <a:lnSpc>
                <a:spcPct val="115000"/>
              </a:lnSpc>
              <a:spcAft>
                <a:spcPts val="800"/>
              </a:spcAft>
              <a:buNone/>
            </a:pPr>
            <a:r>
              <a:rPr lang="en-CA" sz="1800" dirty="0">
                <a:solidFill>
                  <a:srgbClr val="000000"/>
                </a:solidFill>
                <a:effectLst/>
                <a:latin typeface="Arial Narrow" panose="020B0606020202030204" pitchFamily="34" charset="0"/>
                <a:ea typeface="Calibri" panose="020F0502020204030204" pitchFamily="34" charset="0"/>
                <a:cs typeface="Microsoft Himalaya" panose="01010100010101010101" pitchFamily="2" charset="0"/>
              </a:rPr>
              <a:t>Therefore, during the analysis phases of the project, I will choose to compare all currencies from 2017 to keep the prediction less biased and from a more uniform past data—which I have saved under a different file named ‘</a:t>
            </a:r>
            <a:r>
              <a:rPr lang="en-CA" sz="1800" b="1"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cryptocurrency_markets.csv’</a:t>
            </a:r>
            <a:endParaRPr lang="en-CA" sz="1800" b="1" dirty="0">
              <a:effectLst/>
              <a:latin typeface="Arial Narrow" panose="020B0606020202030204" pitchFamily="34" charset="0"/>
              <a:ea typeface="Calibri" panose="020F0502020204030204" pitchFamily="34" charset="0"/>
              <a:cs typeface="Microsoft Himalaya" panose="01010100010101010101" pitchFamily="2" charset="0"/>
            </a:endParaRPr>
          </a:p>
        </p:txBody>
      </p:sp>
      <p:sp>
        <p:nvSpPr>
          <p:cNvPr id="4" name="Date Placeholder 3">
            <a:extLst>
              <a:ext uri="{FF2B5EF4-FFF2-40B4-BE49-F238E27FC236}">
                <a16:creationId xmlns:a16="http://schemas.microsoft.com/office/drawing/2014/main" id="{FAF1F958-79EA-4541-88CC-351507010282}"/>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8356991D-261D-4945-B44D-A9BDCEFFA1F6}"/>
              </a:ext>
            </a:extLst>
          </p:cNvPr>
          <p:cNvSpPr>
            <a:spLocks noGrp="1"/>
          </p:cNvSpPr>
          <p:nvPr>
            <p:ph type="sldNum" sz="quarter" idx="4"/>
          </p:nvPr>
        </p:nvSpPr>
        <p:spPr/>
        <p:txBody>
          <a:bodyPr/>
          <a:lstStyle/>
          <a:p>
            <a:fld id="{E1497D35-93D5-5047-9160-8F9C97C9D015}" type="slidenum">
              <a:rPr lang="en-US" smtClean="0"/>
              <a:pPr/>
              <a:t>5</a:t>
            </a:fld>
            <a:endParaRPr lang="en-US" dirty="0"/>
          </a:p>
        </p:txBody>
      </p:sp>
      <p:graphicFrame>
        <p:nvGraphicFramePr>
          <p:cNvPr id="6" name="Table 5">
            <a:extLst>
              <a:ext uri="{FF2B5EF4-FFF2-40B4-BE49-F238E27FC236}">
                <a16:creationId xmlns:a16="http://schemas.microsoft.com/office/drawing/2014/main" id="{79F5E851-8113-4A99-A630-F662508AC329}"/>
              </a:ext>
            </a:extLst>
          </p:cNvPr>
          <p:cNvGraphicFramePr>
            <a:graphicFrameLocks noGrp="1"/>
          </p:cNvGraphicFramePr>
          <p:nvPr>
            <p:extLst>
              <p:ext uri="{D42A27DB-BD31-4B8C-83A1-F6EECF244321}">
                <p14:modId xmlns:p14="http://schemas.microsoft.com/office/powerpoint/2010/main" val="1443580378"/>
              </p:ext>
            </p:extLst>
          </p:nvPr>
        </p:nvGraphicFramePr>
        <p:xfrm>
          <a:off x="5674658" y="2020321"/>
          <a:ext cx="3025531" cy="2545144"/>
        </p:xfrm>
        <a:graphic>
          <a:graphicData uri="http://schemas.openxmlformats.org/drawingml/2006/table">
            <a:tbl>
              <a:tblPr>
                <a:tableStyleId>{5C22544A-7EE6-4342-B048-85BDC9FD1C3A}</a:tableStyleId>
              </a:tblPr>
              <a:tblGrid>
                <a:gridCol w="1480578">
                  <a:extLst>
                    <a:ext uri="{9D8B030D-6E8A-4147-A177-3AD203B41FA5}">
                      <a16:colId xmlns:a16="http://schemas.microsoft.com/office/drawing/2014/main" val="2770498690"/>
                    </a:ext>
                  </a:extLst>
                </a:gridCol>
                <a:gridCol w="1544953">
                  <a:extLst>
                    <a:ext uri="{9D8B030D-6E8A-4147-A177-3AD203B41FA5}">
                      <a16:colId xmlns:a16="http://schemas.microsoft.com/office/drawing/2014/main" val="2515713188"/>
                    </a:ext>
                  </a:extLst>
                </a:gridCol>
              </a:tblGrid>
              <a:tr h="298642">
                <a:tc>
                  <a:txBody>
                    <a:bodyPr/>
                    <a:lstStyle/>
                    <a:p>
                      <a:pPr>
                        <a:lnSpc>
                          <a:spcPct val="107000"/>
                        </a:lnSpc>
                        <a:spcAft>
                          <a:spcPts val="800"/>
                        </a:spcAft>
                      </a:pPr>
                      <a:r>
                        <a:rPr lang="en-CA" sz="800">
                          <a:effectLst/>
                        </a:rPr>
                        <a:t>Symbol</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a:effectLst/>
                        </a:rPr>
                        <a:t>Date</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306965661"/>
                  </a:ext>
                </a:extLst>
              </a:tr>
              <a:tr h="374417">
                <a:tc>
                  <a:txBody>
                    <a:bodyPr/>
                    <a:lstStyle/>
                    <a:p>
                      <a:pPr>
                        <a:lnSpc>
                          <a:spcPct val="107000"/>
                        </a:lnSpc>
                        <a:spcAft>
                          <a:spcPts val="800"/>
                        </a:spcAft>
                      </a:pPr>
                      <a:r>
                        <a:rPr lang="en-CA" sz="800" dirty="0">
                          <a:effectLst/>
                        </a:rPr>
                        <a:t>BTC</a:t>
                      </a:r>
                      <a:endParaRPr lang="en-CA" sz="800" dirty="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a:effectLst/>
                        </a:rPr>
                        <a:t>2013-04-29</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1250424630"/>
                  </a:ext>
                </a:extLst>
              </a:tr>
              <a:tr h="374417">
                <a:tc>
                  <a:txBody>
                    <a:bodyPr/>
                    <a:lstStyle/>
                    <a:p>
                      <a:pPr>
                        <a:lnSpc>
                          <a:spcPct val="107000"/>
                        </a:lnSpc>
                        <a:spcAft>
                          <a:spcPts val="800"/>
                        </a:spcAft>
                      </a:pPr>
                      <a:r>
                        <a:rPr lang="en-CA" sz="800" dirty="0">
                          <a:effectLst/>
                        </a:rPr>
                        <a:t>ETH</a:t>
                      </a:r>
                      <a:endParaRPr lang="en-CA" sz="800" dirty="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a:effectLst/>
                        </a:rPr>
                        <a:t>2015-08-08</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1832423256"/>
                  </a:ext>
                </a:extLst>
              </a:tr>
              <a:tr h="374417">
                <a:tc>
                  <a:txBody>
                    <a:bodyPr/>
                    <a:lstStyle/>
                    <a:p>
                      <a:pPr>
                        <a:lnSpc>
                          <a:spcPct val="107000"/>
                        </a:lnSpc>
                        <a:spcAft>
                          <a:spcPts val="800"/>
                        </a:spcAft>
                      </a:pPr>
                      <a:r>
                        <a:rPr lang="en-CA" sz="800">
                          <a:effectLst/>
                        </a:rPr>
                        <a:t>DOGE</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a:effectLst/>
                        </a:rPr>
                        <a:t>2013-12-16</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236715976"/>
                  </a:ext>
                </a:extLst>
              </a:tr>
              <a:tr h="374417">
                <a:tc>
                  <a:txBody>
                    <a:bodyPr/>
                    <a:lstStyle/>
                    <a:p>
                      <a:pPr>
                        <a:lnSpc>
                          <a:spcPct val="107000"/>
                        </a:lnSpc>
                        <a:spcAft>
                          <a:spcPts val="800"/>
                        </a:spcAft>
                      </a:pPr>
                      <a:r>
                        <a:rPr lang="en-CA" sz="800">
                          <a:effectLst/>
                        </a:rPr>
                        <a:t>ADA</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a:effectLst/>
                        </a:rPr>
                        <a:t>2017-10-02</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439141032"/>
                  </a:ext>
                </a:extLst>
              </a:tr>
              <a:tr h="374417">
                <a:tc>
                  <a:txBody>
                    <a:bodyPr/>
                    <a:lstStyle/>
                    <a:p>
                      <a:pPr>
                        <a:lnSpc>
                          <a:spcPct val="107000"/>
                        </a:lnSpc>
                        <a:spcAft>
                          <a:spcPts val="800"/>
                        </a:spcAft>
                      </a:pPr>
                      <a:r>
                        <a:rPr lang="en-CA" sz="800">
                          <a:effectLst/>
                        </a:rPr>
                        <a:t>BNB</a:t>
                      </a:r>
                      <a:endParaRPr lang="en-CA" sz="80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dirty="0">
                          <a:effectLst/>
                        </a:rPr>
                        <a:t>2017-07-26</a:t>
                      </a:r>
                      <a:endParaRPr lang="en-CA" sz="800" dirty="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2014885837"/>
                  </a:ext>
                </a:extLst>
              </a:tr>
              <a:tr h="374417">
                <a:tc>
                  <a:txBody>
                    <a:bodyPr/>
                    <a:lstStyle/>
                    <a:p>
                      <a:pPr>
                        <a:lnSpc>
                          <a:spcPct val="107000"/>
                        </a:lnSpc>
                        <a:spcAft>
                          <a:spcPts val="800"/>
                        </a:spcAft>
                      </a:pPr>
                      <a:r>
                        <a:rPr lang="en-CA" sz="800" dirty="0">
                          <a:effectLst/>
                        </a:rPr>
                        <a:t>LTC</a:t>
                      </a:r>
                      <a:endParaRPr lang="en-CA" sz="800" dirty="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tc>
                  <a:txBody>
                    <a:bodyPr/>
                    <a:lstStyle/>
                    <a:p>
                      <a:pPr>
                        <a:lnSpc>
                          <a:spcPct val="107000"/>
                        </a:lnSpc>
                        <a:spcAft>
                          <a:spcPts val="800"/>
                        </a:spcAft>
                      </a:pPr>
                      <a:r>
                        <a:rPr lang="en-CA" sz="800" dirty="0">
                          <a:effectLst/>
                        </a:rPr>
                        <a:t>2013-04-29</a:t>
                      </a:r>
                      <a:endParaRPr lang="en-CA" sz="800" dirty="0">
                        <a:effectLst/>
                        <a:latin typeface="Calibri" panose="020F0502020204030204" pitchFamily="34" charset="0"/>
                        <a:ea typeface="Calibri" panose="020F0502020204030204" pitchFamily="34" charset="0"/>
                        <a:cs typeface="Microsoft Himalaya" panose="01010100010101010101" pitchFamily="2" charset="0"/>
                      </a:endParaRPr>
                    </a:p>
                  </a:txBody>
                  <a:tcPr marL="43829" marR="43829" marT="43829" marB="43829"/>
                </a:tc>
                <a:extLst>
                  <a:ext uri="{0D108BD9-81ED-4DB2-BD59-A6C34878D82A}">
                    <a16:rowId xmlns:a16="http://schemas.microsoft.com/office/drawing/2014/main" val="123703405"/>
                  </a:ext>
                </a:extLst>
              </a:tr>
            </a:tbl>
          </a:graphicData>
        </a:graphic>
      </p:graphicFrame>
    </p:spTree>
    <p:extLst>
      <p:ext uri="{BB962C8B-B14F-4D97-AF65-F5344CB8AC3E}">
        <p14:creationId xmlns:p14="http://schemas.microsoft.com/office/powerpoint/2010/main" val="14514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29B2-2B1F-4FD7-9F30-5E47AA815882}"/>
              </a:ext>
            </a:extLst>
          </p:cNvPr>
          <p:cNvSpPr>
            <a:spLocks noGrp="1"/>
          </p:cNvSpPr>
          <p:nvPr>
            <p:ph type="title"/>
          </p:nvPr>
        </p:nvSpPr>
        <p:spPr/>
        <p:txBody>
          <a:bodyPr/>
          <a:lstStyle/>
          <a:p>
            <a:r>
              <a:rPr lang="en-CA" dirty="0"/>
              <a:t>Data - ii</a:t>
            </a:r>
          </a:p>
        </p:txBody>
      </p:sp>
      <p:sp>
        <p:nvSpPr>
          <p:cNvPr id="3" name="Content Placeholder 2">
            <a:extLst>
              <a:ext uri="{FF2B5EF4-FFF2-40B4-BE49-F238E27FC236}">
                <a16:creationId xmlns:a16="http://schemas.microsoft.com/office/drawing/2014/main" id="{5C1B17F1-10AA-45D2-862C-F4480288E572}"/>
              </a:ext>
            </a:extLst>
          </p:cNvPr>
          <p:cNvSpPr>
            <a:spLocks noGrp="1"/>
          </p:cNvSpPr>
          <p:nvPr>
            <p:ph idx="1"/>
          </p:nvPr>
        </p:nvSpPr>
        <p:spPr>
          <a:xfrm>
            <a:off x="277324" y="1613297"/>
            <a:ext cx="5448621" cy="1593890"/>
          </a:xfrm>
        </p:spPr>
        <p:txBody>
          <a:bodyPr/>
          <a:lstStyle/>
          <a:p>
            <a:pPr marL="0" indent="0">
              <a:buNone/>
            </a:pPr>
            <a:r>
              <a:rPr lang="en-CA" sz="1600" dirty="0">
                <a:effectLst/>
                <a:latin typeface="Arial Narrow" panose="020B0606020202030204" pitchFamily="34" charset="0"/>
                <a:ea typeface="Calibri" panose="020F0502020204030204" pitchFamily="34" charset="0"/>
                <a:cs typeface="Microsoft Himalaya" panose="01010100010101010101" pitchFamily="2" charset="0"/>
              </a:rPr>
              <a:t>I merged all the individual files into one csv file saved under one file. It was simple to merge all these files into one because each individual file has the same columns: </a:t>
            </a:r>
            <a:r>
              <a:rPr lang="en-CA" sz="1600" i="1" dirty="0">
                <a:effectLst/>
                <a:latin typeface="Arial Narrow" panose="020B0606020202030204" pitchFamily="34" charset="0"/>
                <a:ea typeface="Calibri" panose="020F0502020204030204" pitchFamily="34" charset="0"/>
                <a:cs typeface="Microsoft Himalaya" panose="01010100010101010101" pitchFamily="2" charset="0"/>
              </a:rPr>
              <a:t>Serial Number, Name, Symbol, Date, High, Low, Open, Close, Volume, Market Capitalization.</a:t>
            </a: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buNone/>
            </a:pPr>
            <a:endParaRPr lang="en-CA" dirty="0"/>
          </a:p>
        </p:txBody>
      </p:sp>
      <p:sp>
        <p:nvSpPr>
          <p:cNvPr id="4" name="Date Placeholder 3">
            <a:extLst>
              <a:ext uri="{FF2B5EF4-FFF2-40B4-BE49-F238E27FC236}">
                <a16:creationId xmlns:a16="http://schemas.microsoft.com/office/drawing/2014/main" id="{BC368332-B197-409F-9D8C-1DAD4E9076D7}"/>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1CBD57A5-D352-4A3D-990E-8E504D27F6EE}"/>
              </a:ext>
            </a:extLst>
          </p:cNvPr>
          <p:cNvSpPr>
            <a:spLocks noGrp="1"/>
          </p:cNvSpPr>
          <p:nvPr>
            <p:ph type="sldNum" sz="quarter" idx="4"/>
          </p:nvPr>
        </p:nvSpPr>
        <p:spPr/>
        <p:txBody>
          <a:bodyPr/>
          <a:lstStyle/>
          <a:p>
            <a:fld id="{E1497D35-93D5-5047-9160-8F9C97C9D015}" type="slidenum">
              <a:rPr lang="en-US" smtClean="0"/>
              <a:pPr/>
              <a:t>6</a:t>
            </a:fld>
            <a:endParaRPr lang="en-US" dirty="0"/>
          </a:p>
        </p:txBody>
      </p:sp>
      <p:sp>
        <p:nvSpPr>
          <p:cNvPr id="6" name="Rectangle 2">
            <a:extLst>
              <a:ext uri="{FF2B5EF4-FFF2-40B4-BE49-F238E27FC236}">
                <a16:creationId xmlns:a16="http://schemas.microsoft.com/office/drawing/2014/main" id="{61DD6127-F730-4437-8BD3-6E17F3AF62C7}"/>
              </a:ext>
            </a:extLst>
          </p:cNvPr>
          <p:cNvSpPr>
            <a:spLocks noChangeArrowheads="1"/>
          </p:cNvSpPr>
          <p:nvPr/>
        </p:nvSpPr>
        <p:spPr bwMode="auto">
          <a:xfrm>
            <a:off x="0" y="2805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5" descr="A picture containing graphical user interface&#10;&#10;Description automatically generated">
            <a:extLst>
              <a:ext uri="{FF2B5EF4-FFF2-40B4-BE49-F238E27FC236}">
                <a16:creationId xmlns:a16="http://schemas.microsoft.com/office/drawing/2014/main" id="{929A442B-A686-43F9-B550-9AE4440A0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24" y="4114264"/>
            <a:ext cx="5595617" cy="15938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B4D5AC68-0E49-4C05-986B-A81C96F67893}"/>
              </a:ext>
            </a:extLst>
          </p:cNvPr>
          <p:cNvSpPr>
            <a:spLocks noChangeArrowheads="1"/>
          </p:cNvSpPr>
          <p:nvPr/>
        </p:nvSpPr>
        <p:spPr bwMode="auto">
          <a:xfrm>
            <a:off x="277324" y="3390514"/>
            <a:ext cx="2501153" cy="646331"/>
          </a:xfrm>
          <a:prstGeom prst="rect">
            <a:avLst/>
          </a:prstGeom>
          <a:solidFill>
            <a:srgbClr val="FFFF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200" b="1" i="0" u="none" strike="noStrike" cap="none" normalizeH="0" baseline="0" dirty="0" err="1">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data.head</a:t>
            </a:r>
            <a:r>
              <a:rPr kumimoji="0" lang="en-CA" altLang="en-US" sz="1200" b="1"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t>
            </a:r>
            <a:r>
              <a:rPr kumimoji="0" lang="en-CA" altLang="en-US" sz="1200" b="0"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resulted in the first few columns and rows but gives a good snapshot of the dataset.</a:t>
            </a:r>
            <a:r>
              <a:rPr kumimoji="0" lang="en-CA" altLang="en-US" sz="1000" b="0"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a:t>
            </a:r>
            <a:endParaRPr kumimoji="0" lang="en-CA" altLang="en-US" sz="1800" b="0" i="0" u="none" strike="noStrike" cap="none" normalizeH="0" baseline="0" dirty="0">
              <a:ln>
                <a:noFill/>
              </a:ln>
              <a:solidFill>
                <a:schemeClr val="tx1"/>
              </a:solidFill>
              <a:effectLst/>
              <a:latin typeface="Arial Narrow" panose="020B0606020202030204" pitchFamily="34" charset="0"/>
            </a:endParaRPr>
          </a:p>
        </p:txBody>
      </p:sp>
      <p:sp>
        <p:nvSpPr>
          <p:cNvPr id="8" name="Rectangle 5">
            <a:extLst>
              <a:ext uri="{FF2B5EF4-FFF2-40B4-BE49-F238E27FC236}">
                <a16:creationId xmlns:a16="http://schemas.microsoft.com/office/drawing/2014/main" id="{F55C8079-7E33-43C1-9F94-14E895380AEA}"/>
              </a:ext>
            </a:extLst>
          </p:cNvPr>
          <p:cNvSpPr>
            <a:spLocks noChangeArrowheads="1"/>
          </p:cNvSpPr>
          <p:nvPr/>
        </p:nvSpPr>
        <p:spPr bwMode="auto">
          <a:xfrm>
            <a:off x="5872941" y="3299520"/>
            <a:ext cx="309176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CA" altLang="en-US" sz="1200" b="1"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data['Name'].</a:t>
            </a:r>
            <a:r>
              <a:rPr kumimoji="0" lang="en-CA" altLang="en-US" sz="1200" b="1" i="0" u="none" strike="noStrike" cap="none" normalizeH="0" baseline="0" dirty="0" err="1">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value_counts</a:t>
            </a:r>
            <a:r>
              <a:rPr kumimoji="0" lang="en-CA" altLang="en-US" sz="1200" b="1"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t>
            </a:r>
            <a:r>
              <a:rPr kumimoji="0" lang="en-CA" altLang="en-US" sz="1200" b="0" i="0" u="none" strike="noStrike" cap="none" normalizeH="0" baseline="0" dirty="0">
                <a:ln>
                  <a:noFill/>
                </a:ln>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 resulted in the counts of how many counts of each cryptocurrency was provided in the entire dataset and I wanted to distinguish by name.</a:t>
            </a:r>
            <a:endParaRPr kumimoji="0" lang="en-CA" altLang="en-US" sz="400" b="0" i="0" u="none" strike="noStrike" cap="none" normalizeH="0" baseline="0" dirty="0">
              <a:ln>
                <a:noFill/>
              </a:ln>
              <a:solidFill>
                <a:schemeClr val="tx1"/>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7" descr="Table&#10;&#10;Description automatically generated">
            <a:extLst>
              <a:ext uri="{FF2B5EF4-FFF2-40B4-BE49-F238E27FC236}">
                <a16:creationId xmlns:a16="http://schemas.microsoft.com/office/drawing/2014/main" id="{A477326C-89D4-4151-9DFB-7AC84A2B6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201" y="4231360"/>
            <a:ext cx="2276475" cy="13239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CEC39C44-86F9-4504-B42D-F849246288DA}"/>
              </a:ext>
            </a:extLst>
          </p:cNvPr>
          <p:cNvSpPr>
            <a:spLocks noChangeArrowheads="1"/>
          </p:cNvSpPr>
          <p:nvPr/>
        </p:nvSpPr>
        <p:spPr bwMode="auto">
          <a:xfrm>
            <a:off x="0" y="457200"/>
            <a:ext cx="9144000" cy="0"/>
          </a:xfrm>
          <a:prstGeom prst="rect">
            <a:avLst/>
          </a:prstGeom>
          <a:solidFill>
            <a:srgbClr val="FFFF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20140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EB2F-7753-43AA-A29D-610E0F473FF3}"/>
              </a:ext>
            </a:extLst>
          </p:cNvPr>
          <p:cNvSpPr>
            <a:spLocks noGrp="1"/>
          </p:cNvSpPr>
          <p:nvPr>
            <p:ph type="title"/>
          </p:nvPr>
        </p:nvSpPr>
        <p:spPr/>
        <p:txBody>
          <a:bodyPr/>
          <a:lstStyle/>
          <a:p>
            <a:r>
              <a:rPr lang="en-CA" dirty="0"/>
              <a:t>Model</a:t>
            </a:r>
          </a:p>
        </p:txBody>
      </p:sp>
      <p:sp>
        <p:nvSpPr>
          <p:cNvPr id="3" name="Content Placeholder 2">
            <a:extLst>
              <a:ext uri="{FF2B5EF4-FFF2-40B4-BE49-F238E27FC236}">
                <a16:creationId xmlns:a16="http://schemas.microsoft.com/office/drawing/2014/main" id="{E0DFF8C3-1069-4C85-AFD0-94F0558F0668}"/>
              </a:ext>
            </a:extLst>
          </p:cNvPr>
          <p:cNvSpPr>
            <a:spLocks noGrp="1"/>
          </p:cNvSpPr>
          <p:nvPr>
            <p:ph idx="1"/>
          </p:nvPr>
        </p:nvSpPr>
        <p:spPr>
          <a:xfrm>
            <a:off x="365568" y="1472184"/>
            <a:ext cx="3587867" cy="4212639"/>
          </a:xfrm>
        </p:spPr>
        <p:txBody>
          <a:bodyPr>
            <a:normAutofit/>
          </a:bodyPr>
          <a:lstStyle/>
          <a:p>
            <a:pPr marL="0" indent="0">
              <a:lnSpc>
                <a:spcPct val="107000"/>
              </a:lnSpc>
              <a:spcAft>
                <a:spcPts val="800"/>
              </a:spcAft>
              <a:buNone/>
            </a:pPr>
            <a:r>
              <a:rPr lang="en-CA" sz="1800" dirty="0">
                <a:solidFill>
                  <a:srgbClr val="808080"/>
                </a:solidFill>
                <a:effectLst/>
                <a:latin typeface="Arial Narrow" panose="020B0606020202030204" pitchFamily="34" charset="0"/>
                <a:ea typeface="Calibri" panose="020F0502020204030204" pitchFamily="34" charset="0"/>
                <a:cs typeface="Microsoft Himalaya" panose="01010100010101010101" pitchFamily="2" charset="0"/>
              </a:rPr>
              <a:t>a. RNN</a:t>
            </a: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lnSpc>
                <a:spcPct val="115000"/>
              </a:lnSpc>
              <a:spcAft>
                <a:spcPts val="800"/>
              </a:spcAft>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The most popularly mentioned Machine learning model for forecast prices was the RNN-LSTM model. </a:t>
            </a:r>
            <a:r>
              <a:rPr lang="en-CA" sz="1800" i="1" dirty="0">
                <a:effectLst/>
                <a:latin typeface="Arial Narrow" panose="020B0606020202030204" pitchFamily="34" charset="0"/>
                <a:ea typeface="Calibri" panose="020F0502020204030204" pitchFamily="34" charset="0"/>
                <a:cs typeface="Microsoft Himalaya" panose="01010100010101010101" pitchFamily="2" charset="0"/>
              </a:rPr>
              <a:t>Recurrent Neural Network (RNN)</a:t>
            </a:r>
            <a:r>
              <a:rPr lang="en-CA" sz="1800" dirty="0">
                <a:effectLst/>
                <a:latin typeface="Arial Narrow" panose="020B0606020202030204" pitchFamily="34" charset="0"/>
                <a:ea typeface="Calibri" panose="020F0502020204030204" pitchFamily="34" charset="0"/>
                <a:cs typeface="Microsoft Himalaya" panose="01010100010101010101" pitchFamily="2" charset="0"/>
              </a:rPr>
              <a:t> is an algorithm used for sequential data that remembers its input through its memory. Price prediction is an example of sequential data because we are taking the historical and current information to makes sense of potential future sequences. </a:t>
            </a:r>
            <a:endParaRPr lang="en-CA" dirty="0"/>
          </a:p>
        </p:txBody>
      </p:sp>
      <p:sp>
        <p:nvSpPr>
          <p:cNvPr id="4" name="Date Placeholder 3">
            <a:extLst>
              <a:ext uri="{FF2B5EF4-FFF2-40B4-BE49-F238E27FC236}">
                <a16:creationId xmlns:a16="http://schemas.microsoft.com/office/drawing/2014/main" id="{33D36596-F8D0-4A5F-BD61-04A19FBA09E3}"/>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EDF761B6-39DE-43D2-82F5-7A523B994289}"/>
              </a:ext>
            </a:extLst>
          </p:cNvPr>
          <p:cNvSpPr>
            <a:spLocks noGrp="1"/>
          </p:cNvSpPr>
          <p:nvPr>
            <p:ph type="sldNum" sz="quarter" idx="4"/>
          </p:nvPr>
        </p:nvSpPr>
        <p:spPr/>
        <p:txBody>
          <a:bodyPr/>
          <a:lstStyle/>
          <a:p>
            <a:fld id="{E1497D35-93D5-5047-9160-8F9C97C9D015}" type="slidenum">
              <a:rPr lang="en-US" smtClean="0"/>
              <a:pPr/>
              <a:t>7</a:t>
            </a:fld>
            <a:endParaRPr lang="en-US" dirty="0"/>
          </a:p>
        </p:txBody>
      </p:sp>
      <p:sp>
        <p:nvSpPr>
          <p:cNvPr id="7" name="TextBox 6">
            <a:extLst>
              <a:ext uri="{FF2B5EF4-FFF2-40B4-BE49-F238E27FC236}">
                <a16:creationId xmlns:a16="http://schemas.microsoft.com/office/drawing/2014/main" id="{52A87C61-36B0-4C23-8317-C6E7F8BF9FE3}"/>
              </a:ext>
            </a:extLst>
          </p:cNvPr>
          <p:cNvSpPr txBox="1"/>
          <p:nvPr/>
        </p:nvSpPr>
        <p:spPr>
          <a:xfrm>
            <a:off x="5091953" y="1364608"/>
            <a:ext cx="3478922" cy="3798732"/>
          </a:xfrm>
          <a:prstGeom prst="rect">
            <a:avLst/>
          </a:prstGeom>
          <a:noFill/>
        </p:spPr>
        <p:txBody>
          <a:bodyPr wrap="square">
            <a:spAutoFit/>
          </a:bodyPr>
          <a:lstStyle/>
          <a:p>
            <a:pPr>
              <a:lnSpc>
                <a:spcPct val="107000"/>
              </a:lnSpc>
              <a:spcAft>
                <a:spcPts val="800"/>
              </a:spcAft>
            </a:pPr>
            <a:r>
              <a:rPr lang="en-CA" sz="1800" dirty="0">
                <a:solidFill>
                  <a:srgbClr val="808080"/>
                </a:solidFill>
                <a:effectLst/>
                <a:latin typeface="Arial Narrow" panose="020B0606020202030204" pitchFamily="34" charset="0"/>
                <a:ea typeface="Calibri" panose="020F0502020204030204" pitchFamily="34" charset="0"/>
                <a:cs typeface="Microsoft Himalaya" panose="01010100010101010101" pitchFamily="2" charset="0"/>
              </a:rPr>
              <a:t>b. LSTM</a:t>
            </a:r>
          </a:p>
          <a:p>
            <a:pPr>
              <a:lnSpc>
                <a:spcPct val="107000"/>
              </a:lnSpc>
              <a:spcAft>
                <a:spcPts val="800"/>
              </a:spcAft>
            </a:pP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a:p>
            <a:pPr>
              <a:lnSpc>
                <a:spcPct val="115000"/>
              </a:lnSpc>
              <a:spcAft>
                <a:spcPts val="800"/>
              </a:spcAft>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The Long short-term memory network are an extension of the RNN—it just refers to an </a:t>
            </a:r>
            <a:r>
              <a:rPr lang="en-CA" sz="1800" dirty="0" err="1">
                <a:effectLst/>
                <a:latin typeface="Arial Narrow" panose="020B0606020202030204" pitchFamily="34" charset="0"/>
                <a:ea typeface="Calibri" panose="020F0502020204030204" pitchFamily="34" charset="0"/>
                <a:cs typeface="Microsoft Himalaya" panose="01010100010101010101" pitchFamily="2" charset="0"/>
              </a:rPr>
              <a:t>an</a:t>
            </a:r>
            <a:r>
              <a:rPr lang="en-CA" sz="1800" dirty="0">
                <a:effectLst/>
                <a:latin typeface="Arial Narrow" panose="020B0606020202030204" pitchFamily="34" charset="0"/>
                <a:ea typeface="Calibri" panose="020F0502020204030204" pitchFamily="34" charset="0"/>
                <a:cs typeface="Microsoft Himalaya" panose="01010100010101010101" pitchFamily="2" charset="0"/>
              </a:rPr>
              <a:t> increase of memory. </a:t>
            </a:r>
          </a:p>
          <a:p>
            <a:pPr>
              <a:lnSpc>
                <a:spcPct val="115000"/>
              </a:lnSpc>
              <a:spcAft>
                <a:spcPts val="800"/>
              </a:spcAft>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As mentioned before, for price prediction, we require analysing information over a longer period of time—therefore, using the LSTM allows us to maintain memory for a longer period of time.</a:t>
            </a: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p:txBody>
      </p:sp>
    </p:spTree>
    <p:extLst>
      <p:ext uri="{BB962C8B-B14F-4D97-AF65-F5344CB8AC3E}">
        <p14:creationId xmlns:p14="http://schemas.microsoft.com/office/powerpoint/2010/main" val="25335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D625-9A6C-45D6-9D8F-E312EEF2A0A1}"/>
              </a:ext>
            </a:extLst>
          </p:cNvPr>
          <p:cNvSpPr>
            <a:spLocks noGrp="1"/>
          </p:cNvSpPr>
          <p:nvPr>
            <p:ph type="title"/>
          </p:nvPr>
        </p:nvSpPr>
        <p:spPr/>
        <p:txBody>
          <a:bodyPr/>
          <a:lstStyle/>
          <a:p>
            <a:r>
              <a:rPr lang="en-CA" dirty="0"/>
              <a:t>Building The Model and plotting</a:t>
            </a:r>
          </a:p>
        </p:txBody>
      </p:sp>
      <p:sp>
        <p:nvSpPr>
          <p:cNvPr id="3" name="Content Placeholder 2">
            <a:extLst>
              <a:ext uri="{FF2B5EF4-FFF2-40B4-BE49-F238E27FC236}">
                <a16:creationId xmlns:a16="http://schemas.microsoft.com/office/drawing/2014/main" id="{F7CCEEBB-C2EA-44FF-A122-94299FC33CE7}"/>
              </a:ext>
            </a:extLst>
          </p:cNvPr>
          <p:cNvSpPr>
            <a:spLocks noGrp="1"/>
          </p:cNvSpPr>
          <p:nvPr>
            <p:ph idx="1"/>
          </p:nvPr>
        </p:nvSpPr>
        <p:spPr/>
        <p:txBody>
          <a:bodyPr/>
          <a:lstStyle/>
          <a:p>
            <a:pPr marL="0" indent="0">
              <a:buNone/>
            </a:pPr>
            <a:r>
              <a:rPr lang="en-CA" sz="1800" dirty="0">
                <a:effectLst/>
                <a:latin typeface="Arial Narrow" panose="020B0606020202030204" pitchFamily="34" charset="0"/>
                <a:ea typeface="Calibri" panose="020F0502020204030204" pitchFamily="34" charset="0"/>
                <a:cs typeface="Microsoft Himalaya" panose="01010100010101010101" pitchFamily="2" charset="0"/>
              </a:rPr>
              <a:t>To prepare the data, I first separated the cryptocurrency by type and created separate dataset  for each. For example;  </a:t>
            </a:r>
            <a:r>
              <a:rPr lang="en-CA" sz="1200" dirty="0">
                <a:solidFill>
                  <a:srgbClr val="000000"/>
                </a:solidFill>
                <a:effectLst/>
                <a:latin typeface="Arial" panose="020B0604020202020204" pitchFamily="34" charset="0"/>
                <a:ea typeface="Times New Roman" panose="02020603050405020304" pitchFamily="18" charset="0"/>
                <a:cs typeface="Microsoft Himalaya" panose="01010100010101010101" pitchFamily="2" charset="0"/>
              </a:rPr>
              <a:t>bitcoin=data[data[</a:t>
            </a:r>
            <a:r>
              <a:rPr lang="en-CA" sz="1200" dirty="0">
                <a:solidFill>
                  <a:srgbClr val="A31515"/>
                </a:solidFill>
                <a:effectLst/>
                <a:latin typeface="Arial" panose="020B0604020202020204" pitchFamily="34" charset="0"/>
                <a:ea typeface="Times New Roman" panose="02020603050405020304" pitchFamily="18" charset="0"/>
                <a:cs typeface="Microsoft Himalaya" panose="01010100010101010101" pitchFamily="2" charset="0"/>
              </a:rPr>
              <a:t>'Name'</a:t>
            </a:r>
            <a:r>
              <a:rPr lang="en-CA" sz="1200" dirty="0">
                <a:solidFill>
                  <a:srgbClr val="000000"/>
                </a:solidFill>
                <a:effectLst/>
                <a:latin typeface="Arial" panose="020B0604020202020204" pitchFamily="34" charset="0"/>
                <a:ea typeface="Times New Roman" panose="02020603050405020304" pitchFamily="18" charset="0"/>
                <a:cs typeface="Microsoft Himalaya" panose="01010100010101010101" pitchFamily="2" charset="0"/>
              </a:rPr>
              <a:t>]==</a:t>
            </a:r>
            <a:r>
              <a:rPr lang="en-CA" sz="1200" dirty="0">
                <a:solidFill>
                  <a:srgbClr val="A31515"/>
                </a:solidFill>
                <a:effectLst/>
                <a:latin typeface="Arial" panose="020B0604020202020204" pitchFamily="34" charset="0"/>
                <a:ea typeface="Times New Roman" panose="02020603050405020304" pitchFamily="18" charset="0"/>
                <a:cs typeface="Microsoft Himalaya" panose="01010100010101010101" pitchFamily="2" charset="0"/>
              </a:rPr>
              <a:t>'Bitcoin'</a:t>
            </a:r>
            <a:r>
              <a:rPr lang="en-CA" sz="1200" dirty="0">
                <a:solidFill>
                  <a:srgbClr val="000000"/>
                </a:solidFill>
                <a:effectLst/>
                <a:latin typeface="Arial" panose="020B0604020202020204" pitchFamily="34" charset="0"/>
                <a:ea typeface="Times New Roman" panose="02020603050405020304" pitchFamily="18" charset="0"/>
                <a:cs typeface="Microsoft Himalaya" panose="01010100010101010101" pitchFamily="2" charset="0"/>
              </a:rPr>
              <a:t>].copy()</a:t>
            </a:r>
          </a:p>
          <a:p>
            <a:pPr marL="0" indent="0">
              <a:buNone/>
            </a:pPr>
            <a:endParaRPr lang="en-CA" sz="1200" dirty="0">
              <a:solidFill>
                <a:srgbClr val="000000"/>
              </a:solidFill>
              <a:latin typeface="Arial" panose="020B0604020202020204" pitchFamily="34" charset="0"/>
              <a:ea typeface="Times New Roman" panose="02020603050405020304" pitchFamily="18" charset="0"/>
              <a:cs typeface="Microsoft Himalaya" panose="01010100010101010101" pitchFamily="2" charset="0"/>
            </a:endParaRPr>
          </a:p>
          <a:p>
            <a:pPr marL="0" indent="0">
              <a:buNone/>
            </a:pPr>
            <a:r>
              <a:rPr lang="en-CA" sz="1200" dirty="0">
                <a:solidFill>
                  <a:srgbClr val="000000"/>
                </a:solidFill>
                <a:effectLst/>
                <a:latin typeface="Arial" panose="020B0604020202020204" pitchFamily="34" charset="0"/>
                <a:ea typeface="Times New Roman" panose="02020603050405020304" pitchFamily="18" charset="0"/>
                <a:cs typeface="Microsoft Himalaya" panose="01010100010101010101" pitchFamily="2" charset="0"/>
              </a:rPr>
              <a:t>Steps:</a:t>
            </a:r>
          </a:p>
          <a:p>
            <a:pPr marL="228600" indent="-228600">
              <a:buFont typeface="+mj-lt"/>
              <a:buAutoNum type="arabicPeriod"/>
            </a:pPr>
            <a:r>
              <a:rPr lang="en-CA" sz="1600" dirty="0">
                <a:effectLst/>
                <a:latin typeface="Arial Narrow" panose="020B0606020202030204" pitchFamily="34" charset="0"/>
                <a:ea typeface="Calibri" panose="020F0502020204030204" pitchFamily="34" charset="0"/>
                <a:cs typeface="Microsoft Himalaya" panose="01010100010101010101" pitchFamily="2" charset="0"/>
              </a:rPr>
              <a:t>Training and Test Split</a:t>
            </a:r>
          </a:p>
          <a:p>
            <a:pPr marL="228600" indent="-228600">
              <a:buFont typeface="+mj-lt"/>
              <a:buAutoNum type="arabicPeriod"/>
            </a:pP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a:p>
            <a:pPr marL="228600" indent="-228600">
              <a:buFont typeface="+mj-lt"/>
              <a:buAutoNum type="arabicPeriod"/>
            </a:pPr>
            <a:r>
              <a:rPr lang="en-CA" sz="1600" dirty="0">
                <a:effectLst/>
                <a:latin typeface="Arial Narrow" panose="020B0606020202030204" pitchFamily="34" charset="0"/>
                <a:ea typeface="Calibri" panose="020F0502020204030204" pitchFamily="34" charset="0"/>
                <a:cs typeface="Microsoft Himalaya" panose="01010100010101010101" pitchFamily="2" charset="0"/>
              </a:rPr>
              <a:t>Normalization</a:t>
            </a:r>
          </a:p>
          <a:p>
            <a:pPr marL="228600" indent="-228600">
              <a:buFont typeface="+mj-lt"/>
              <a:buAutoNum type="arabicPeriod"/>
            </a:pPr>
            <a:endParaRPr lang="en-CA" sz="1600" dirty="0">
              <a:effectLst/>
              <a:latin typeface="Arial Narrow" panose="020B0606020202030204" pitchFamily="34" charset="0"/>
              <a:ea typeface="Calibri" panose="020F0502020204030204" pitchFamily="34" charset="0"/>
              <a:cs typeface="Microsoft Himalaya" panose="01010100010101010101" pitchFamily="2" charset="0"/>
            </a:endParaRPr>
          </a:p>
          <a:p>
            <a:pPr marL="228600" indent="-228600">
              <a:buFont typeface="+mj-lt"/>
              <a:buAutoNum type="arabicPeriod"/>
            </a:pPr>
            <a:r>
              <a:rPr lang="en-CA" sz="1600" dirty="0">
                <a:latin typeface="Arial Narrow" panose="020B0606020202030204" pitchFamily="34" charset="0"/>
                <a:ea typeface="Times New Roman" panose="02020603050405020304" pitchFamily="18" charset="0"/>
                <a:cs typeface="Microsoft Himalaya" panose="01010100010101010101" pitchFamily="2" charset="0"/>
              </a:rPr>
              <a:t>Loading packages</a:t>
            </a:r>
          </a:p>
          <a:p>
            <a:pPr lvl="1">
              <a:spcBef>
                <a:spcPts val="0"/>
              </a:spcBef>
            </a:pP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from</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err="1">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keras.models</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import</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Sequential</a:t>
            </a:r>
            <a:endParaRPr lang="en-CA" sz="1100" dirty="0">
              <a:latin typeface="Arial Narrow" panose="020B0606020202030204" pitchFamily="34" charset="0"/>
              <a:ea typeface="Times New Roman" panose="02020603050405020304" pitchFamily="18" charset="0"/>
              <a:cs typeface="Microsoft Himalaya" panose="01010100010101010101" pitchFamily="2" charset="0"/>
            </a:endParaRPr>
          </a:p>
          <a:p>
            <a:pPr lvl="1">
              <a:spcBef>
                <a:spcPts val="0"/>
              </a:spcBef>
            </a:pP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from</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err="1">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keras.layers</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import</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Dense</a:t>
            </a:r>
            <a:endParaRPr lang="en-CA" sz="1100" dirty="0">
              <a:effectLst/>
              <a:latin typeface="Arial Narrow" panose="020B0606020202030204" pitchFamily="34" charset="0"/>
              <a:ea typeface="Calibri" panose="020F0502020204030204" pitchFamily="34" charset="0"/>
              <a:cs typeface="Microsoft Himalaya" panose="01010100010101010101" pitchFamily="2" charset="0"/>
            </a:endParaRPr>
          </a:p>
          <a:p>
            <a:pPr lvl="1">
              <a:spcBef>
                <a:spcPts val="0"/>
              </a:spcBef>
            </a:pPr>
            <a:r>
              <a:rPr lang="en-CA" sz="1100" dirty="0">
                <a:solidFill>
                  <a:srgbClr val="AF00DB"/>
                </a:solidFill>
                <a:latin typeface="Arial Narrow" panose="020B0606020202030204" pitchFamily="34" charset="0"/>
                <a:ea typeface="Times New Roman" panose="02020603050405020304" pitchFamily="18" charset="0"/>
                <a:cs typeface="Microsoft Himalaya" panose="01010100010101010101" pitchFamily="2" charset="0"/>
              </a:rPr>
              <a:t>f</a:t>
            </a: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rom</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err="1">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keras.layers</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import</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LSTM</a:t>
            </a:r>
            <a:endParaRPr lang="en-CA" sz="1100" dirty="0">
              <a:effectLst/>
              <a:latin typeface="Arial Narrow" panose="020B0606020202030204" pitchFamily="34" charset="0"/>
              <a:ea typeface="Calibri" panose="020F0502020204030204" pitchFamily="34" charset="0"/>
              <a:cs typeface="Microsoft Himalaya" panose="01010100010101010101" pitchFamily="2" charset="0"/>
            </a:endParaRPr>
          </a:p>
          <a:p>
            <a:pPr lvl="1">
              <a:spcBef>
                <a:spcPts val="0"/>
              </a:spcBef>
            </a:pP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from</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err="1">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keras.layers</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a:t>
            </a:r>
            <a:r>
              <a:rPr lang="en-CA" sz="1100" dirty="0">
                <a:solidFill>
                  <a:srgbClr val="AF00DB"/>
                </a:solidFill>
                <a:effectLst/>
                <a:latin typeface="Arial Narrow" panose="020B0606020202030204" pitchFamily="34" charset="0"/>
                <a:ea typeface="Times New Roman" panose="02020603050405020304" pitchFamily="18" charset="0"/>
                <a:cs typeface="Microsoft Himalaya" panose="01010100010101010101" pitchFamily="2" charset="0"/>
              </a:rPr>
              <a:t>import</a:t>
            </a:r>
            <a:r>
              <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rPr>
              <a:t> Dropout</a:t>
            </a:r>
          </a:p>
          <a:p>
            <a:pPr marL="226800" lvl="1" indent="0">
              <a:spcBef>
                <a:spcPts val="0"/>
              </a:spcBef>
              <a:buNone/>
            </a:pPr>
            <a:endParaRPr lang="en-CA" sz="1100" dirty="0">
              <a:solidFill>
                <a:srgbClr val="000000"/>
              </a:solidFill>
              <a:effectLst/>
              <a:latin typeface="Arial Narrow" panose="020B0606020202030204" pitchFamily="34" charset="0"/>
              <a:ea typeface="Times New Roman" panose="02020603050405020304" pitchFamily="18" charset="0"/>
              <a:cs typeface="Microsoft Himalaya" panose="01010100010101010101" pitchFamily="2" charset="0"/>
            </a:endParaRPr>
          </a:p>
          <a:p>
            <a:pPr marL="0" indent="0">
              <a:spcBef>
                <a:spcPts val="0"/>
              </a:spcBef>
              <a:buNone/>
            </a:pPr>
            <a:r>
              <a:rPr lang="en-CA" sz="1400" dirty="0">
                <a:effectLst/>
                <a:latin typeface="Arial Narrow" panose="020B0606020202030204" pitchFamily="34" charset="0"/>
                <a:ea typeface="Calibri" panose="020F0502020204030204" pitchFamily="34" charset="0"/>
                <a:cs typeface="Microsoft Himalaya" panose="01010100010101010101" pitchFamily="2" charset="0"/>
              </a:rPr>
              <a:t>4.</a:t>
            </a:r>
            <a:r>
              <a:rPr lang="en-CA" sz="1800" dirty="0">
                <a:solidFill>
                  <a:srgbClr val="808080"/>
                </a:solidFill>
                <a:effectLst/>
                <a:latin typeface="Arial" panose="020B0604020202020204" pitchFamily="34" charset="0"/>
                <a:ea typeface="Calibri" panose="020F0502020204030204" pitchFamily="34" charset="0"/>
                <a:cs typeface="Microsoft Himalaya" panose="01010100010101010101" pitchFamily="2" charset="0"/>
              </a:rPr>
              <a:t> </a:t>
            </a:r>
            <a:r>
              <a:rPr lang="en-CA" sz="1600" dirty="0">
                <a:effectLst/>
                <a:latin typeface="Arial Narrow" panose="020B0606020202030204" pitchFamily="34" charset="0"/>
                <a:ea typeface="Calibri" panose="020F0502020204030204" pitchFamily="34" charset="0"/>
                <a:cs typeface="Microsoft Himalaya" panose="01010100010101010101" pitchFamily="2" charset="0"/>
              </a:rPr>
              <a:t>Plotting the Predicted and Actual Value  </a:t>
            </a:r>
          </a:p>
          <a:p>
            <a:pPr marL="0" indent="0">
              <a:spcBef>
                <a:spcPts val="0"/>
              </a:spcBef>
              <a:buNone/>
            </a:pPr>
            <a:endParaRPr lang="en-CA" sz="1400" dirty="0">
              <a:effectLst/>
              <a:latin typeface="Arial Narrow" panose="020B0606020202030204" pitchFamily="34" charset="0"/>
              <a:ea typeface="Calibri" panose="020F0502020204030204" pitchFamily="34" charset="0"/>
              <a:cs typeface="Microsoft Himalaya" panose="01010100010101010101" pitchFamily="2" charset="0"/>
            </a:endParaRPr>
          </a:p>
          <a:p>
            <a:pPr marL="455400" lvl="1" indent="-228600">
              <a:buFont typeface="+mj-lt"/>
              <a:buAutoNum type="arabicPeriod"/>
            </a:pPr>
            <a:endParaRPr lang="en-CA" sz="800" dirty="0">
              <a:solidFill>
                <a:srgbClr val="000000"/>
              </a:solidFill>
              <a:effectLst/>
              <a:latin typeface="Arial" panose="020B0604020202020204" pitchFamily="34" charset="0"/>
              <a:ea typeface="Times New Roman" panose="02020603050405020304" pitchFamily="18" charset="0"/>
              <a:cs typeface="Microsoft Himalaya" panose="01010100010101010101" pitchFamily="2" charset="0"/>
            </a:endParaRPr>
          </a:p>
          <a:p>
            <a:pPr marL="0" indent="0">
              <a:buNone/>
            </a:pPr>
            <a:endParaRPr lang="en-CA" sz="1200" dirty="0">
              <a:effectLst/>
              <a:latin typeface="Calibri" panose="020F0502020204030204" pitchFamily="34" charset="0"/>
              <a:ea typeface="Calibri" panose="020F0502020204030204" pitchFamily="34" charset="0"/>
              <a:cs typeface="Microsoft Himalaya" panose="01010100010101010101" pitchFamily="2" charset="0"/>
            </a:endParaRPr>
          </a:p>
          <a:p>
            <a:pPr marL="0" indent="0">
              <a:buNone/>
            </a:pPr>
            <a:endParaRPr lang="en-CA" sz="1800" dirty="0">
              <a:effectLst/>
              <a:latin typeface="Arial Narrow" panose="020B0606020202030204" pitchFamily="34" charset="0"/>
              <a:ea typeface="Calibri" panose="020F0502020204030204" pitchFamily="34" charset="0"/>
              <a:cs typeface="Microsoft Himalaya" panose="01010100010101010101" pitchFamily="2" charset="0"/>
            </a:endParaRPr>
          </a:p>
          <a:p>
            <a:pPr marL="0" indent="0">
              <a:buNone/>
            </a:pPr>
            <a:endParaRPr lang="en-CA" dirty="0">
              <a:latin typeface="Arial Narrow" panose="020B0606020202030204" pitchFamily="34" charset="0"/>
            </a:endParaRPr>
          </a:p>
        </p:txBody>
      </p:sp>
      <p:sp>
        <p:nvSpPr>
          <p:cNvPr id="4" name="Date Placeholder 3">
            <a:extLst>
              <a:ext uri="{FF2B5EF4-FFF2-40B4-BE49-F238E27FC236}">
                <a16:creationId xmlns:a16="http://schemas.microsoft.com/office/drawing/2014/main" id="{8707E19B-65B4-44A9-A03A-C6C596C62DC3}"/>
              </a:ext>
            </a:extLst>
          </p:cNvPr>
          <p:cNvSpPr>
            <a:spLocks noGrp="1"/>
          </p:cNvSpPr>
          <p:nvPr>
            <p:ph type="dt" sz="half" idx="2"/>
          </p:nvPr>
        </p:nvSpPr>
        <p:spPr/>
        <p:txBody>
          <a:bodyPr/>
          <a:lstStyle/>
          <a:p>
            <a:fld id="{321D2AE1-B685-45A1-8C17-19D6BB8C161E}" type="datetime4">
              <a:rPr lang="en-US" smtClean="0"/>
              <a:t>December 3, 2021</a:t>
            </a:fld>
            <a:r>
              <a:rPr lang="en-CA"/>
              <a:t>     |</a:t>
            </a:r>
            <a:endParaRPr lang="en-US" dirty="0"/>
          </a:p>
        </p:txBody>
      </p:sp>
      <p:sp>
        <p:nvSpPr>
          <p:cNvPr id="5" name="Slide Number Placeholder 4">
            <a:extLst>
              <a:ext uri="{FF2B5EF4-FFF2-40B4-BE49-F238E27FC236}">
                <a16:creationId xmlns:a16="http://schemas.microsoft.com/office/drawing/2014/main" id="{46A83DD7-A942-4821-9E88-C8D36B95EB67}"/>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215330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95A1DF34-D3B7-4E8A-BD6E-055F12FA0EC8}"/>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433631" y="224148"/>
            <a:ext cx="5544216" cy="2653524"/>
          </a:xfrm>
          <a:prstGeom prst="rect">
            <a:avLst/>
          </a:prstGeom>
        </p:spPr>
      </p:pic>
      <p:pic>
        <p:nvPicPr>
          <p:cNvPr id="11" name="Picture 10" descr="Chart, line chart, histogram&#10;&#10;Description automatically generated">
            <a:extLst>
              <a:ext uri="{FF2B5EF4-FFF2-40B4-BE49-F238E27FC236}">
                <a16:creationId xmlns:a16="http://schemas.microsoft.com/office/drawing/2014/main" id="{4CD46B54-3FCF-4FE4-B4B5-459945D50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189" y="2992374"/>
            <a:ext cx="5150246" cy="3339152"/>
          </a:xfrm>
          <a:prstGeom prst="rect">
            <a:avLst/>
          </a:prstGeom>
        </p:spPr>
      </p:pic>
      <p:sp>
        <p:nvSpPr>
          <p:cNvPr id="2" name="Title 1">
            <a:extLst>
              <a:ext uri="{FF2B5EF4-FFF2-40B4-BE49-F238E27FC236}">
                <a16:creationId xmlns:a16="http://schemas.microsoft.com/office/drawing/2014/main" id="{2160B385-9E09-4493-9B67-27A517DFA615}"/>
              </a:ext>
            </a:extLst>
          </p:cNvPr>
          <p:cNvSpPr>
            <a:spLocks noGrp="1"/>
          </p:cNvSpPr>
          <p:nvPr>
            <p:ph type="title" idx="4294967295"/>
          </p:nvPr>
        </p:nvSpPr>
        <p:spPr>
          <a:xfrm>
            <a:off x="365568" y="392415"/>
            <a:ext cx="8444818" cy="1069848"/>
          </a:xfrm>
        </p:spPr>
        <p:txBody>
          <a:bodyPr/>
          <a:lstStyle/>
          <a:p>
            <a:r>
              <a:rPr lang="en-CA" dirty="0"/>
              <a:t>Plots</a:t>
            </a:r>
          </a:p>
        </p:txBody>
      </p:sp>
      <p:sp>
        <p:nvSpPr>
          <p:cNvPr id="4" name="Date Placeholder 3">
            <a:extLst>
              <a:ext uri="{FF2B5EF4-FFF2-40B4-BE49-F238E27FC236}">
                <a16:creationId xmlns:a16="http://schemas.microsoft.com/office/drawing/2014/main" id="{4A5B2570-3ACD-499A-AF5F-8661D24D0D47}"/>
              </a:ext>
            </a:extLst>
          </p:cNvPr>
          <p:cNvSpPr>
            <a:spLocks noGrp="1"/>
          </p:cNvSpPr>
          <p:nvPr>
            <p:ph type="dt" sz="half" idx="2"/>
          </p:nvPr>
        </p:nvSpPr>
        <p:spPr>
          <a:xfrm>
            <a:off x="5725577" y="6155267"/>
            <a:ext cx="2622549" cy="365125"/>
          </a:xfrm>
        </p:spPr>
        <p:txBody>
          <a:bodyPr anchor="ctr">
            <a:normAutofit/>
          </a:bodyPr>
          <a:lstStyle/>
          <a:p>
            <a:pPr>
              <a:spcAft>
                <a:spcPts val="600"/>
              </a:spcAft>
            </a:pPr>
            <a:fld id="{321D2AE1-B685-45A1-8C17-19D6BB8C161E}" type="datetime4">
              <a:rPr lang="en-US" smtClean="0"/>
              <a:pPr>
                <a:spcAft>
                  <a:spcPts val="600"/>
                </a:spcAft>
              </a:pPr>
              <a:t>December 3, 2021</a:t>
            </a:fld>
            <a:r>
              <a:rPr lang="en-CA"/>
              <a:t>     |</a:t>
            </a:r>
            <a:endParaRPr lang="en-US"/>
          </a:p>
        </p:txBody>
      </p:sp>
      <p:sp>
        <p:nvSpPr>
          <p:cNvPr id="5" name="Slide Number Placeholder 4">
            <a:extLst>
              <a:ext uri="{FF2B5EF4-FFF2-40B4-BE49-F238E27FC236}">
                <a16:creationId xmlns:a16="http://schemas.microsoft.com/office/drawing/2014/main" id="{6BD673C3-B79D-4A15-880A-C1B9850067D2}"/>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9</a:t>
            </a:fld>
            <a:endParaRPr lang="en-US"/>
          </a:p>
        </p:txBody>
      </p:sp>
      <p:sp>
        <p:nvSpPr>
          <p:cNvPr id="12" name="TextBox 11">
            <a:extLst>
              <a:ext uri="{FF2B5EF4-FFF2-40B4-BE49-F238E27FC236}">
                <a16:creationId xmlns:a16="http://schemas.microsoft.com/office/drawing/2014/main" id="{D9EB0FB6-3D4E-4F5E-8886-09962B857A81}"/>
              </a:ext>
            </a:extLst>
          </p:cNvPr>
          <p:cNvSpPr txBox="1"/>
          <p:nvPr/>
        </p:nvSpPr>
        <p:spPr>
          <a:xfrm>
            <a:off x="2829062" y="341808"/>
            <a:ext cx="887506" cy="369332"/>
          </a:xfrm>
          <a:prstGeom prst="rect">
            <a:avLst/>
          </a:prstGeom>
          <a:noFill/>
        </p:spPr>
        <p:txBody>
          <a:bodyPr wrap="square" rtlCol="0">
            <a:spAutoFit/>
          </a:bodyPr>
          <a:lstStyle/>
          <a:p>
            <a:r>
              <a:rPr lang="en-CA" dirty="0">
                <a:latin typeface="Arial Narrow" panose="020B0606020202030204" pitchFamily="34" charset="0"/>
              </a:rPr>
              <a:t>BTC</a:t>
            </a:r>
          </a:p>
        </p:txBody>
      </p:sp>
      <p:sp>
        <p:nvSpPr>
          <p:cNvPr id="13" name="TextBox 12">
            <a:extLst>
              <a:ext uri="{FF2B5EF4-FFF2-40B4-BE49-F238E27FC236}">
                <a16:creationId xmlns:a16="http://schemas.microsoft.com/office/drawing/2014/main" id="{BA2B2117-842F-4353-81B2-37AF84A20942}"/>
              </a:ext>
            </a:extLst>
          </p:cNvPr>
          <p:cNvSpPr txBox="1"/>
          <p:nvPr/>
        </p:nvSpPr>
        <p:spPr>
          <a:xfrm>
            <a:off x="5581381" y="5785934"/>
            <a:ext cx="887506" cy="369332"/>
          </a:xfrm>
          <a:prstGeom prst="rect">
            <a:avLst/>
          </a:prstGeom>
          <a:noFill/>
        </p:spPr>
        <p:txBody>
          <a:bodyPr wrap="square" rtlCol="0">
            <a:spAutoFit/>
          </a:bodyPr>
          <a:lstStyle/>
          <a:p>
            <a:r>
              <a:rPr lang="en-CA" dirty="0">
                <a:latin typeface="Arial Narrow" panose="020B0606020202030204" pitchFamily="34" charset="0"/>
              </a:rPr>
              <a:t>ADA</a:t>
            </a:r>
          </a:p>
        </p:txBody>
      </p:sp>
    </p:spTree>
    <p:extLst>
      <p:ext uri="{BB962C8B-B14F-4D97-AF65-F5344CB8AC3E}">
        <p14:creationId xmlns:p14="http://schemas.microsoft.com/office/powerpoint/2010/main" val="4061891459"/>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935</Words>
  <Application>Microsoft Office PowerPoint</Application>
  <PresentationFormat>On-screen Show (4:3)</PresentationFormat>
  <Paragraphs>121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Narrow</vt:lpstr>
      <vt:lpstr>Calibri</vt:lpstr>
      <vt:lpstr>Times New Roman</vt:lpstr>
      <vt:lpstr>RyersonUniversity_MasterTemplate v1</vt:lpstr>
      <vt:lpstr>CIND820 Big Data Analytics Capstone Presentation </vt:lpstr>
      <vt:lpstr>Outline</vt:lpstr>
      <vt:lpstr>Introduction</vt:lpstr>
      <vt:lpstr>Problem Statement</vt:lpstr>
      <vt:lpstr>Data - i</vt:lpstr>
      <vt:lpstr>Data - ii</vt:lpstr>
      <vt:lpstr>Model</vt:lpstr>
      <vt:lpstr>Building The Model and plotting</vt:lpstr>
      <vt:lpstr>Plots</vt:lpstr>
      <vt:lpstr>PowerPoint Presentation</vt:lpstr>
      <vt:lpstr>PowerPoint Presentation</vt:lpstr>
      <vt:lpstr>Conclusion</vt:lpstr>
      <vt:lpstr>Future Works</vt:lpstr>
      <vt:lpstr>Questions / Comments    Thank you</vt:lpstr>
      <vt:lpstr>Thank you for this experience!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2021-12-04T04:34:45Z</dcterms:modified>
</cp:coreProperties>
</file>